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3"/>
  </p:notesMasterIdLst>
  <p:sldIdLst>
    <p:sldId id="501" r:id="rId2"/>
    <p:sldId id="502" r:id="rId3"/>
    <p:sldId id="753" r:id="rId4"/>
    <p:sldId id="754" r:id="rId5"/>
    <p:sldId id="755" r:id="rId6"/>
    <p:sldId id="768" r:id="rId7"/>
    <p:sldId id="769" r:id="rId8"/>
    <p:sldId id="770" r:id="rId9"/>
    <p:sldId id="771" r:id="rId10"/>
    <p:sldId id="772" r:id="rId11"/>
    <p:sldId id="774" r:id="rId12"/>
    <p:sldId id="775" r:id="rId13"/>
    <p:sldId id="776" r:id="rId14"/>
    <p:sldId id="777" r:id="rId15"/>
    <p:sldId id="778" r:id="rId16"/>
    <p:sldId id="779" r:id="rId17"/>
    <p:sldId id="780" r:id="rId18"/>
    <p:sldId id="781" r:id="rId19"/>
    <p:sldId id="782" r:id="rId20"/>
    <p:sldId id="783" r:id="rId21"/>
    <p:sldId id="784" r:id="rId22"/>
    <p:sldId id="785" r:id="rId23"/>
    <p:sldId id="786" r:id="rId24"/>
    <p:sldId id="787" r:id="rId25"/>
    <p:sldId id="788" r:id="rId26"/>
    <p:sldId id="789" r:id="rId27"/>
    <p:sldId id="790" r:id="rId28"/>
    <p:sldId id="766" r:id="rId29"/>
    <p:sldId id="791" r:id="rId30"/>
    <p:sldId id="792" r:id="rId31"/>
    <p:sldId id="793" r:id="rId32"/>
    <p:sldId id="794" r:id="rId33"/>
    <p:sldId id="795" r:id="rId34"/>
    <p:sldId id="796" r:id="rId35"/>
    <p:sldId id="797" r:id="rId36"/>
    <p:sldId id="798" r:id="rId37"/>
    <p:sldId id="802" r:id="rId38"/>
    <p:sldId id="767" r:id="rId39"/>
    <p:sldId id="962" r:id="rId40"/>
    <p:sldId id="800" r:id="rId41"/>
    <p:sldId id="801" r:id="rId42"/>
    <p:sldId id="803" r:id="rId43"/>
    <p:sldId id="805" r:id="rId44"/>
    <p:sldId id="806" r:id="rId45"/>
    <p:sldId id="808" r:id="rId46"/>
    <p:sldId id="809" r:id="rId47"/>
    <p:sldId id="811" r:id="rId48"/>
    <p:sldId id="810" r:id="rId49"/>
    <p:sldId id="815" r:id="rId50"/>
    <p:sldId id="812" r:id="rId51"/>
    <p:sldId id="817" r:id="rId52"/>
    <p:sldId id="818" r:id="rId53"/>
    <p:sldId id="819" r:id="rId54"/>
    <p:sldId id="816" r:id="rId55"/>
    <p:sldId id="821" r:id="rId56"/>
    <p:sldId id="820" r:id="rId57"/>
    <p:sldId id="822" r:id="rId58"/>
    <p:sldId id="825" r:id="rId59"/>
    <p:sldId id="824" r:id="rId60"/>
    <p:sldId id="823" r:id="rId61"/>
    <p:sldId id="963" r:id="rId62"/>
    <p:sldId id="964" r:id="rId63"/>
    <p:sldId id="829" r:id="rId64"/>
    <p:sldId id="364" r:id="rId65"/>
    <p:sldId id="965" r:id="rId66"/>
    <p:sldId id="397" r:id="rId67"/>
    <p:sldId id="322" r:id="rId68"/>
    <p:sldId id="394" r:id="rId69"/>
    <p:sldId id="966" r:id="rId70"/>
    <p:sldId id="834" r:id="rId71"/>
    <p:sldId id="830" r:id="rId72"/>
    <p:sldId id="372" r:id="rId73"/>
    <p:sldId id="382" r:id="rId74"/>
    <p:sldId id="383" r:id="rId75"/>
    <p:sldId id="384" r:id="rId76"/>
    <p:sldId id="385" r:id="rId77"/>
    <p:sldId id="323" r:id="rId78"/>
    <p:sldId id="826" r:id="rId79"/>
    <p:sldId id="832" r:id="rId80"/>
    <p:sldId id="831" r:id="rId81"/>
    <p:sldId id="836" r:id="rId82"/>
    <p:sldId id="833" r:id="rId83"/>
    <p:sldId id="839" r:id="rId84"/>
    <p:sldId id="840" r:id="rId85"/>
    <p:sldId id="841" r:id="rId86"/>
    <p:sldId id="261" r:id="rId87"/>
    <p:sldId id="378" r:id="rId88"/>
    <p:sldId id="380" r:id="rId89"/>
    <p:sldId id="379" r:id="rId90"/>
    <p:sldId id="381" r:id="rId91"/>
    <p:sldId id="279" r:id="rId92"/>
    <p:sldId id="959" r:id="rId93"/>
    <p:sldId id="388" r:id="rId94"/>
    <p:sldId id="376" r:id="rId95"/>
    <p:sldId id="387" r:id="rId96"/>
    <p:sldId id="389" r:id="rId97"/>
    <p:sldId id="390" r:id="rId98"/>
    <p:sldId id="842" r:id="rId99"/>
    <p:sldId id="843" r:id="rId100"/>
    <p:sldId id="844" r:id="rId101"/>
    <p:sldId id="845" r:id="rId102"/>
    <p:sldId id="846" r:id="rId103"/>
    <p:sldId id="847" r:id="rId104"/>
    <p:sldId id="850" r:id="rId105"/>
    <p:sldId id="848" r:id="rId106"/>
    <p:sldId id="855" r:id="rId107"/>
    <p:sldId id="856" r:id="rId108"/>
    <p:sldId id="857" r:id="rId109"/>
    <p:sldId id="854" r:id="rId110"/>
    <p:sldId id="853" r:id="rId111"/>
    <p:sldId id="852" r:id="rId112"/>
    <p:sldId id="859" r:id="rId113"/>
    <p:sldId id="849" r:id="rId114"/>
    <p:sldId id="861" r:id="rId115"/>
    <p:sldId id="860" r:id="rId116"/>
    <p:sldId id="858" r:id="rId117"/>
    <p:sldId id="862" r:id="rId118"/>
    <p:sldId id="851" r:id="rId119"/>
    <p:sldId id="863" r:id="rId120"/>
    <p:sldId id="864" r:id="rId121"/>
    <p:sldId id="865" r:id="rId122"/>
    <p:sldId id="867" r:id="rId123"/>
    <p:sldId id="866" r:id="rId124"/>
    <p:sldId id="868" r:id="rId125"/>
    <p:sldId id="869" r:id="rId126"/>
    <p:sldId id="870" r:id="rId127"/>
    <p:sldId id="871" r:id="rId128"/>
    <p:sldId id="872" r:id="rId129"/>
    <p:sldId id="873" r:id="rId130"/>
    <p:sldId id="874" r:id="rId131"/>
    <p:sldId id="875" r:id="rId132"/>
    <p:sldId id="876" r:id="rId133"/>
    <p:sldId id="877" r:id="rId134"/>
    <p:sldId id="878" r:id="rId135"/>
    <p:sldId id="879" r:id="rId136"/>
    <p:sldId id="880" r:id="rId137"/>
    <p:sldId id="882" r:id="rId138"/>
    <p:sldId id="883" r:id="rId139"/>
    <p:sldId id="884" r:id="rId140"/>
    <p:sldId id="885" r:id="rId141"/>
    <p:sldId id="886" r:id="rId142"/>
    <p:sldId id="887" r:id="rId143"/>
    <p:sldId id="888" r:id="rId144"/>
    <p:sldId id="889" r:id="rId145"/>
    <p:sldId id="890" r:id="rId146"/>
    <p:sldId id="891" r:id="rId147"/>
    <p:sldId id="892" r:id="rId148"/>
    <p:sldId id="893" r:id="rId149"/>
    <p:sldId id="894" r:id="rId150"/>
    <p:sldId id="895" r:id="rId151"/>
    <p:sldId id="961" r:id="rId152"/>
    <p:sldId id="960" r:id="rId153"/>
    <p:sldId id="896" r:id="rId154"/>
    <p:sldId id="898" r:id="rId155"/>
    <p:sldId id="897" r:id="rId156"/>
    <p:sldId id="899" r:id="rId157"/>
    <p:sldId id="900" r:id="rId158"/>
    <p:sldId id="901" r:id="rId159"/>
    <p:sldId id="902" r:id="rId160"/>
    <p:sldId id="905" r:id="rId161"/>
    <p:sldId id="904" r:id="rId162"/>
    <p:sldId id="907" r:id="rId163"/>
    <p:sldId id="908" r:id="rId164"/>
    <p:sldId id="909" r:id="rId165"/>
    <p:sldId id="910" r:id="rId166"/>
    <p:sldId id="911" r:id="rId167"/>
    <p:sldId id="912" r:id="rId168"/>
    <p:sldId id="913" r:id="rId169"/>
    <p:sldId id="914" r:id="rId170"/>
    <p:sldId id="915" r:id="rId171"/>
    <p:sldId id="916" r:id="rId172"/>
    <p:sldId id="917" r:id="rId173"/>
    <p:sldId id="918" r:id="rId174"/>
    <p:sldId id="919" r:id="rId175"/>
    <p:sldId id="921" r:id="rId176"/>
    <p:sldId id="920" r:id="rId177"/>
    <p:sldId id="922" r:id="rId178"/>
    <p:sldId id="923" r:id="rId179"/>
    <p:sldId id="924" r:id="rId180"/>
    <p:sldId id="925" r:id="rId181"/>
    <p:sldId id="926" r:id="rId182"/>
    <p:sldId id="928" r:id="rId183"/>
    <p:sldId id="927" r:id="rId184"/>
    <p:sldId id="929" r:id="rId185"/>
    <p:sldId id="943" r:id="rId186"/>
    <p:sldId id="945" r:id="rId187"/>
    <p:sldId id="944" r:id="rId188"/>
    <p:sldId id="947" r:id="rId189"/>
    <p:sldId id="948" r:id="rId190"/>
    <p:sldId id="946" r:id="rId191"/>
    <p:sldId id="951" r:id="rId192"/>
    <p:sldId id="949" r:id="rId193"/>
    <p:sldId id="950" r:id="rId194"/>
    <p:sldId id="942" r:id="rId195"/>
    <p:sldId id="967" r:id="rId196"/>
    <p:sldId id="930" r:id="rId197"/>
    <p:sldId id="932" r:id="rId198"/>
    <p:sldId id="931" r:id="rId199"/>
    <p:sldId id="933" r:id="rId200"/>
    <p:sldId id="934" r:id="rId201"/>
    <p:sldId id="935" r:id="rId202"/>
    <p:sldId id="936" r:id="rId203"/>
    <p:sldId id="937" r:id="rId204"/>
    <p:sldId id="938" r:id="rId205"/>
    <p:sldId id="939" r:id="rId206"/>
    <p:sldId id="952" r:id="rId207"/>
    <p:sldId id="953" r:id="rId208"/>
    <p:sldId id="956" r:id="rId209"/>
    <p:sldId id="957" r:id="rId210"/>
    <p:sldId id="955" r:id="rId211"/>
    <p:sldId id="958" r:id="rId2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0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33" autoAdjust="0"/>
    <p:restoredTop sz="94660"/>
  </p:normalViewPr>
  <p:slideViewPr>
    <p:cSldViewPr snapToGrid="0">
      <p:cViewPr>
        <p:scale>
          <a:sx n="97" d="100"/>
          <a:sy n="97" d="100"/>
        </p:scale>
        <p:origin x="1288" y="768"/>
      </p:cViewPr>
      <p:guideLst/>
    </p:cSldViewPr>
  </p:slideViewPr>
  <p:notesTextViewPr>
    <p:cViewPr>
      <p:scale>
        <a:sx n="3" d="2"/>
        <a:sy n="3" d="2"/>
      </p:scale>
      <p:origin x="0" y="0"/>
    </p:cViewPr>
  </p:notesTextViewPr>
  <p:sorterViewPr>
    <p:cViewPr>
      <p:scale>
        <a:sx n="100" d="100"/>
        <a:sy n="100" d="100"/>
      </p:scale>
      <p:origin x="0" y="-1894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theme" Target="theme/theme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tableStyles" Target="tableStyles.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presProps" Target="pres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viewProps" Target="view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070295-C21E-46F1-9478-0DC0607B83C0}" type="datetimeFigureOut">
              <a:rPr lang="en-US" smtClean="0"/>
              <a:t>6/1/23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E23E4-CB78-4D1C-8CDE-6DBB3FC97EE3}" type="slidenum">
              <a:rPr lang="en-US" smtClean="0"/>
              <a:t>‹#›</a:t>
            </a:fld>
            <a:endParaRPr lang="en-US"/>
          </a:p>
        </p:txBody>
      </p:sp>
    </p:spTree>
    <p:extLst>
      <p:ext uri="{BB962C8B-B14F-4D97-AF65-F5344CB8AC3E}">
        <p14:creationId xmlns:p14="http://schemas.microsoft.com/office/powerpoint/2010/main" val="1700370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38394B75-1553-44D1-A57C-AA5617D12EC9}"/>
              </a:ext>
            </a:extLst>
          </p:cNvPr>
          <p:cNvSpPr>
            <a:spLocks noGrp="1" noChangeArrowheads="1"/>
          </p:cNvSpPr>
          <p:nvPr>
            <p:ph type="sldNum" sz="quarter" idx="5"/>
          </p:nvPr>
        </p:nvSpPr>
        <p:spPr>
          <a:noFill/>
        </p:spPr>
        <p:txBody>
          <a:bodyPr/>
          <a:lstStyle>
            <a:lvl1pPr>
              <a:defRPr sz="800">
                <a:solidFill>
                  <a:schemeClr val="tx1"/>
                </a:solidFill>
                <a:latin typeface="Arial" panose="020B0604020202020204" pitchFamily="34" charset="0"/>
                <a:cs typeface="Arial" panose="020B0604020202020204" pitchFamily="34" charset="0"/>
              </a:defRPr>
            </a:lvl1pPr>
            <a:lvl2pPr marL="742950" indent="-285750">
              <a:defRPr sz="800">
                <a:solidFill>
                  <a:schemeClr val="tx1"/>
                </a:solidFill>
                <a:latin typeface="Arial" panose="020B0604020202020204" pitchFamily="34" charset="0"/>
                <a:cs typeface="Arial" panose="020B0604020202020204" pitchFamily="34" charset="0"/>
              </a:defRPr>
            </a:lvl2pPr>
            <a:lvl3pPr marL="1143000" indent="-228600">
              <a:defRPr sz="800">
                <a:solidFill>
                  <a:schemeClr val="tx1"/>
                </a:solidFill>
                <a:latin typeface="Arial" panose="020B0604020202020204" pitchFamily="34" charset="0"/>
                <a:cs typeface="Arial" panose="020B0604020202020204" pitchFamily="34" charset="0"/>
              </a:defRPr>
            </a:lvl3pPr>
            <a:lvl4pPr marL="1600200" indent="-228600">
              <a:defRPr sz="800">
                <a:solidFill>
                  <a:schemeClr val="tx1"/>
                </a:solidFill>
                <a:latin typeface="Arial" panose="020B0604020202020204" pitchFamily="34" charset="0"/>
                <a:cs typeface="Arial" panose="020B0604020202020204" pitchFamily="34" charset="0"/>
              </a:defRPr>
            </a:lvl4pPr>
            <a:lvl5pPr marL="2057400" indent="-228600">
              <a:defRPr sz="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800">
                <a:solidFill>
                  <a:schemeClr val="tx1"/>
                </a:solidFill>
                <a:latin typeface="Arial" panose="020B0604020202020204" pitchFamily="34" charset="0"/>
                <a:cs typeface="Arial" panose="020B0604020202020204" pitchFamily="34" charset="0"/>
              </a:defRPr>
            </a:lvl9pPr>
          </a:lstStyle>
          <a:p>
            <a:fld id="{DD3AC090-C9C2-4882-962A-212357FD9C43}" type="slidenum">
              <a:rPr lang="en-US" altLang="en-US" sz="1200"/>
              <a:pPr/>
              <a:t>28</a:t>
            </a:fld>
            <a:endParaRPr lang="en-US" altLang="en-US" sz="1200"/>
          </a:p>
        </p:txBody>
      </p:sp>
      <p:sp>
        <p:nvSpPr>
          <p:cNvPr id="6147" name="Rectangle 2">
            <a:extLst>
              <a:ext uri="{FF2B5EF4-FFF2-40B4-BE49-F238E27FC236}">
                <a16:creationId xmlns:a16="http://schemas.microsoft.com/office/drawing/2014/main" id="{EF131F21-C5E8-4FD0-83B7-C0D664A47679}"/>
              </a:ext>
            </a:extLst>
          </p:cNvPr>
          <p:cNvSpPr>
            <a:spLocks noGrp="1" noRot="1" noChangeAspect="1" noChangeArrowheads="1" noTextEdit="1"/>
          </p:cNvSpPr>
          <p:nvPr>
            <p:ph type="sldImg"/>
          </p:nvPr>
        </p:nvSpPr>
        <p:spPr>
          <a:ln/>
        </p:spPr>
      </p:sp>
      <p:sp>
        <p:nvSpPr>
          <p:cNvPr id="6148" name="Rectangle 3">
            <a:extLst>
              <a:ext uri="{FF2B5EF4-FFF2-40B4-BE49-F238E27FC236}">
                <a16:creationId xmlns:a16="http://schemas.microsoft.com/office/drawing/2014/main" id="{EDD6A02F-3AFB-4388-80E1-6F8F8B72266B}"/>
              </a:ext>
            </a:extLst>
          </p:cNvPr>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691D5-4259-0D1C-5B7E-9002652DAD1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79BF136-D94F-A300-E5E9-88CA512B4F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89B7DE-DE11-F56B-30F6-E6FBC4DDC734}"/>
              </a:ext>
            </a:extLst>
          </p:cNvPr>
          <p:cNvSpPr>
            <a:spLocks noGrp="1"/>
          </p:cNvSpPr>
          <p:nvPr>
            <p:ph type="dt" sz="half" idx="10"/>
          </p:nvPr>
        </p:nvSpPr>
        <p:spPr/>
        <p:txBody>
          <a:bodyPr/>
          <a:lstStyle/>
          <a:p>
            <a:fld id="{3F29A77C-3C7B-414E-A87E-2DB9D66447F7}" type="datetimeFigureOut">
              <a:rPr lang="en-US" smtClean="0"/>
              <a:t>6/1/23</a:t>
            </a:fld>
            <a:endParaRPr lang="en-US"/>
          </a:p>
        </p:txBody>
      </p:sp>
      <p:sp>
        <p:nvSpPr>
          <p:cNvPr id="5" name="Footer Placeholder 4">
            <a:extLst>
              <a:ext uri="{FF2B5EF4-FFF2-40B4-BE49-F238E27FC236}">
                <a16:creationId xmlns:a16="http://schemas.microsoft.com/office/drawing/2014/main" id="{929E5113-D87E-0B6D-5145-C6CC1930B3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5D200B-24F1-F295-75BA-22737E540FAF}"/>
              </a:ext>
            </a:extLst>
          </p:cNvPr>
          <p:cNvSpPr>
            <a:spLocks noGrp="1"/>
          </p:cNvSpPr>
          <p:nvPr>
            <p:ph type="sldNum" sz="quarter" idx="12"/>
          </p:nvPr>
        </p:nvSpPr>
        <p:spPr/>
        <p:txBody>
          <a:bodyPr/>
          <a:lstStyle/>
          <a:p>
            <a:fld id="{F9F6EA43-55A2-4346-8801-348209F9DD1F}" type="slidenum">
              <a:rPr lang="en-US" smtClean="0"/>
              <a:t>‹#›</a:t>
            </a:fld>
            <a:endParaRPr lang="en-US"/>
          </a:p>
        </p:txBody>
      </p:sp>
    </p:spTree>
    <p:extLst>
      <p:ext uri="{BB962C8B-B14F-4D97-AF65-F5344CB8AC3E}">
        <p14:creationId xmlns:p14="http://schemas.microsoft.com/office/powerpoint/2010/main" val="930420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66B0-4A32-7EF5-E0FD-E063C73932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32DE97-79D8-D10F-85F9-11951F3512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035E8B-779A-1A38-2004-01FDD60A6E78}"/>
              </a:ext>
            </a:extLst>
          </p:cNvPr>
          <p:cNvSpPr>
            <a:spLocks noGrp="1"/>
          </p:cNvSpPr>
          <p:nvPr>
            <p:ph type="dt" sz="half" idx="10"/>
          </p:nvPr>
        </p:nvSpPr>
        <p:spPr/>
        <p:txBody>
          <a:bodyPr/>
          <a:lstStyle/>
          <a:p>
            <a:fld id="{3F29A77C-3C7B-414E-A87E-2DB9D66447F7}" type="datetimeFigureOut">
              <a:rPr lang="en-US" smtClean="0"/>
              <a:t>6/1/23</a:t>
            </a:fld>
            <a:endParaRPr lang="en-US"/>
          </a:p>
        </p:txBody>
      </p:sp>
      <p:sp>
        <p:nvSpPr>
          <p:cNvPr id="5" name="Footer Placeholder 4">
            <a:extLst>
              <a:ext uri="{FF2B5EF4-FFF2-40B4-BE49-F238E27FC236}">
                <a16:creationId xmlns:a16="http://schemas.microsoft.com/office/drawing/2014/main" id="{6C9903F6-BD51-BD23-8804-6E54215C97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CA4CD0-DBBE-B576-5DC3-80740607579A}"/>
              </a:ext>
            </a:extLst>
          </p:cNvPr>
          <p:cNvSpPr>
            <a:spLocks noGrp="1"/>
          </p:cNvSpPr>
          <p:nvPr>
            <p:ph type="sldNum" sz="quarter" idx="12"/>
          </p:nvPr>
        </p:nvSpPr>
        <p:spPr/>
        <p:txBody>
          <a:bodyPr/>
          <a:lstStyle/>
          <a:p>
            <a:fld id="{F9F6EA43-55A2-4346-8801-348209F9DD1F}" type="slidenum">
              <a:rPr lang="en-US" smtClean="0"/>
              <a:t>‹#›</a:t>
            </a:fld>
            <a:endParaRPr lang="en-US"/>
          </a:p>
        </p:txBody>
      </p:sp>
    </p:spTree>
    <p:extLst>
      <p:ext uri="{BB962C8B-B14F-4D97-AF65-F5344CB8AC3E}">
        <p14:creationId xmlns:p14="http://schemas.microsoft.com/office/powerpoint/2010/main" val="3564495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C59E31-08BD-3BCD-C570-76520FBEA86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632FAF-96E1-AEA4-8D32-EEC7D30784E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931606-02FB-CB85-E00D-0AAD39C4896A}"/>
              </a:ext>
            </a:extLst>
          </p:cNvPr>
          <p:cNvSpPr>
            <a:spLocks noGrp="1"/>
          </p:cNvSpPr>
          <p:nvPr>
            <p:ph type="dt" sz="half" idx="10"/>
          </p:nvPr>
        </p:nvSpPr>
        <p:spPr/>
        <p:txBody>
          <a:bodyPr/>
          <a:lstStyle/>
          <a:p>
            <a:fld id="{3F29A77C-3C7B-414E-A87E-2DB9D66447F7}" type="datetimeFigureOut">
              <a:rPr lang="en-US" smtClean="0"/>
              <a:t>6/1/23</a:t>
            </a:fld>
            <a:endParaRPr lang="en-US"/>
          </a:p>
        </p:txBody>
      </p:sp>
      <p:sp>
        <p:nvSpPr>
          <p:cNvPr id="5" name="Footer Placeholder 4">
            <a:extLst>
              <a:ext uri="{FF2B5EF4-FFF2-40B4-BE49-F238E27FC236}">
                <a16:creationId xmlns:a16="http://schemas.microsoft.com/office/drawing/2014/main" id="{7256F326-D954-364C-9F15-199518C67A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F37C9C-1AF6-C041-990E-5772EB753C4C}"/>
              </a:ext>
            </a:extLst>
          </p:cNvPr>
          <p:cNvSpPr>
            <a:spLocks noGrp="1"/>
          </p:cNvSpPr>
          <p:nvPr>
            <p:ph type="sldNum" sz="quarter" idx="12"/>
          </p:nvPr>
        </p:nvSpPr>
        <p:spPr/>
        <p:txBody>
          <a:bodyPr/>
          <a:lstStyle/>
          <a:p>
            <a:fld id="{F9F6EA43-55A2-4346-8801-348209F9DD1F}" type="slidenum">
              <a:rPr lang="en-US" smtClean="0"/>
              <a:t>‹#›</a:t>
            </a:fld>
            <a:endParaRPr lang="en-US"/>
          </a:p>
        </p:txBody>
      </p:sp>
    </p:spTree>
    <p:extLst>
      <p:ext uri="{BB962C8B-B14F-4D97-AF65-F5344CB8AC3E}">
        <p14:creationId xmlns:p14="http://schemas.microsoft.com/office/powerpoint/2010/main" val="3494769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930C6-CC4C-D0C8-7A88-4ECC300058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A21E01F-4D05-61B4-0DF2-8FE6E648CFB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D87589-5EF3-F234-BC7F-DB58AB22C1BB}"/>
              </a:ext>
            </a:extLst>
          </p:cNvPr>
          <p:cNvSpPr>
            <a:spLocks noGrp="1"/>
          </p:cNvSpPr>
          <p:nvPr>
            <p:ph type="dt" sz="half" idx="10"/>
          </p:nvPr>
        </p:nvSpPr>
        <p:spPr/>
        <p:txBody>
          <a:bodyPr/>
          <a:lstStyle/>
          <a:p>
            <a:fld id="{3F29A77C-3C7B-414E-A87E-2DB9D66447F7}" type="datetimeFigureOut">
              <a:rPr lang="en-US" smtClean="0"/>
              <a:t>6/1/23</a:t>
            </a:fld>
            <a:endParaRPr lang="en-US"/>
          </a:p>
        </p:txBody>
      </p:sp>
      <p:sp>
        <p:nvSpPr>
          <p:cNvPr id="5" name="Footer Placeholder 4">
            <a:extLst>
              <a:ext uri="{FF2B5EF4-FFF2-40B4-BE49-F238E27FC236}">
                <a16:creationId xmlns:a16="http://schemas.microsoft.com/office/drawing/2014/main" id="{5F8E9D6E-1DB4-D115-E0A3-565FDBB958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A414AF-F195-3B79-59B1-6C78D3A97FD3}"/>
              </a:ext>
            </a:extLst>
          </p:cNvPr>
          <p:cNvSpPr>
            <a:spLocks noGrp="1"/>
          </p:cNvSpPr>
          <p:nvPr>
            <p:ph type="sldNum" sz="quarter" idx="12"/>
          </p:nvPr>
        </p:nvSpPr>
        <p:spPr/>
        <p:txBody>
          <a:bodyPr/>
          <a:lstStyle/>
          <a:p>
            <a:fld id="{F9F6EA43-55A2-4346-8801-348209F9DD1F}" type="slidenum">
              <a:rPr lang="en-US" smtClean="0"/>
              <a:t>‹#›</a:t>
            </a:fld>
            <a:endParaRPr lang="en-US"/>
          </a:p>
        </p:txBody>
      </p:sp>
    </p:spTree>
    <p:extLst>
      <p:ext uri="{BB962C8B-B14F-4D97-AF65-F5344CB8AC3E}">
        <p14:creationId xmlns:p14="http://schemas.microsoft.com/office/powerpoint/2010/main" val="4228299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1EDAE-3015-AD18-1928-1A3C44D960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A49ABC5-4A5A-3EE7-402D-1C3FB600248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8775E8-02A1-A1A4-6BF8-847301BCE1B3}"/>
              </a:ext>
            </a:extLst>
          </p:cNvPr>
          <p:cNvSpPr>
            <a:spLocks noGrp="1"/>
          </p:cNvSpPr>
          <p:nvPr>
            <p:ph type="dt" sz="half" idx="10"/>
          </p:nvPr>
        </p:nvSpPr>
        <p:spPr/>
        <p:txBody>
          <a:bodyPr/>
          <a:lstStyle/>
          <a:p>
            <a:fld id="{3F29A77C-3C7B-414E-A87E-2DB9D66447F7}" type="datetimeFigureOut">
              <a:rPr lang="en-US" smtClean="0"/>
              <a:t>6/1/23</a:t>
            </a:fld>
            <a:endParaRPr lang="en-US"/>
          </a:p>
        </p:txBody>
      </p:sp>
      <p:sp>
        <p:nvSpPr>
          <p:cNvPr id="5" name="Footer Placeholder 4">
            <a:extLst>
              <a:ext uri="{FF2B5EF4-FFF2-40B4-BE49-F238E27FC236}">
                <a16:creationId xmlns:a16="http://schemas.microsoft.com/office/drawing/2014/main" id="{09C0D633-55C5-92A4-710D-B340F21F9D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914156-C730-155C-1C88-4885BF2BA709}"/>
              </a:ext>
            </a:extLst>
          </p:cNvPr>
          <p:cNvSpPr>
            <a:spLocks noGrp="1"/>
          </p:cNvSpPr>
          <p:nvPr>
            <p:ph type="sldNum" sz="quarter" idx="12"/>
          </p:nvPr>
        </p:nvSpPr>
        <p:spPr/>
        <p:txBody>
          <a:bodyPr/>
          <a:lstStyle/>
          <a:p>
            <a:fld id="{F9F6EA43-55A2-4346-8801-348209F9DD1F}" type="slidenum">
              <a:rPr lang="en-US" smtClean="0"/>
              <a:t>‹#›</a:t>
            </a:fld>
            <a:endParaRPr lang="en-US"/>
          </a:p>
        </p:txBody>
      </p:sp>
    </p:spTree>
    <p:extLst>
      <p:ext uri="{BB962C8B-B14F-4D97-AF65-F5344CB8AC3E}">
        <p14:creationId xmlns:p14="http://schemas.microsoft.com/office/powerpoint/2010/main" val="1310932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E8AAC-8906-4B7B-3CBF-CB37EDA50F5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2D8605-A213-986A-3CF2-B8301670797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80A93C-F4F5-11C3-27C9-89D9B53110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2E65657-80BD-4F6B-6CD1-8C9584AA218E}"/>
              </a:ext>
            </a:extLst>
          </p:cNvPr>
          <p:cNvSpPr>
            <a:spLocks noGrp="1"/>
          </p:cNvSpPr>
          <p:nvPr>
            <p:ph type="dt" sz="half" idx="10"/>
          </p:nvPr>
        </p:nvSpPr>
        <p:spPr/>
        <p:txBody>
          <a:bodyPr/>
          <a:lstStyle/>
          <a:p>
            <a:fld id="{3F29A77C-3C7B-414E-A87E-2DB9D66447F7}" type="datetimeFigureOut">
              <a:rPr lang="en-US" smtClean="0"/>
              <a:t>6/1/23</a:t>
            </a:fld>
            <a:endParaRPr lang="en-US"/>
          </a:p>
        </p:txBody>
      </p:sp>
      <p:sp>
        <p:nvSpPr>
          <p:cNvPr id="6" name="Footer Placeholder 5">
            <a:extLst>
              <a:ext uri="{FF2B5EF4-FFF2-40B4-BE49-F238E27FC236}">
                <a16:creationId xmlns:a16="http://schemas.microsoft.com/office/drawing/2014/main" id="{DFED4023-4521-B9C2-9F34-CB2D9F2001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20E116-304F-6873-617A-C86AC0F4117B}"/>
              </a:ext>
            </a:extLst>
          </p:cNvPr>
          <p:cNvSpPr>
            <a:spLocks noGrp="1"/>
          </p:cNvSpPr>
          <p:nvPr>
            <p:ph type="sldNum" sz="quarter" idx="12"/>
          </p:nvPr>
        </p:nvSpPr>
        <p:spPr/>
        <p:txBody>
          <a:bodyPr/>
          <a:lstStyle/>
          <a:p>
            <a:fld id="{F9F6EA43-55A2-4346-8801-348209F9DD1F}" type="slidenum">
              <a:rPr lang="en-US" smtClean="0"/>
              <a:t>‹#›</a:t>
            </a:fld>
            <a:endParaRPr lang="en-US"/>
          </a:p>
        </p:txBody>
      </p:sp>
    </p:spTree>
    <p:extLst>
      <p:ext uri="{BB962C8B-B14F-4D97-AF65-F5344CB8AC3E}">
        <p14:creationId xmlns:p14="http://schemas.microsoft.com/office/powerpoint/2010/main" val="17612773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0C4C3-F660-18F4-6952-F84C0C8CFF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083AA1B-2232-ED37-00EE-434782DBB5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BFF40F9-F841-F64F-3501-73A3BCEA72A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63C19EF-FC7F-2808-D19C-DA095E8837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4D01FE-0DAC-1ECD-4248-3DA2D72613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FF8A5C6-7968-A5DD-7951-49824E9F2CD9}"/>
              </a:ext>
            </a:extLst>
          </p:cNvPr>
          <p:cNvSpPr>
            <a:spLocks noGrp="1"/>
          </p:cNvSpPr>
          <p:nvPr>
            <p:ph type="dt" sz="half" idx="10"/>
          </p:nvPr>
        </p:nvSpPr>
        <p:spPr/>
        <p:txBody>
          <a:bodyPr/>
          <a:lstStyle/>
          <a:p>
            <a:fld id="{3F29A77C-3C7B-414E-A87E-2DB9D66447F7}" type="datetimeFigureOut">
              <a:rPr lang="en-US" smtClean="0"/>
              <a:t>6/1/23</a:t>
            </a:fld>
            <a:endParaRPr lang="en-US"/>
          </a:p>
        </p:txBody>
      </p:sp>
      <p:sp>
        <p:nvSpPr>
          <p:cNvPr id="8" name="Footer Placeholder 7">
            <a:extLst>
              <a:ext uri="{FF2B5EF4-FFF2-40B4-BE49-F238E27FC236}">
                <a16:creationId xmlns:a16="http://schemas.microsoft.com/office/drawing/2014/main" id="{73B60184-B3BF-1C4D-098F-6418CFE0E2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7C0F8DB-95DC-FA73-75D8-8C8C27B87504}"/>
              </a:ext>
            </a:extLst>
          </p:cNvPr>
          <p:cNvSpPr>
            <a:spLocks noGrp="1"/>
          </p:cNvSpPr>
          <p:nvPr>
            <p:ph type="sldNum" sz="quarter" idx="12"/>
          </p:nvPr>
        </p:nvSpPr>
        <p:spPr/>
        <p:txBody>
          <a:bodyPr/>
          <a:lstStyle/>
          <a:p>
            <a:fld id="{F9F6EA43-55A2-4346-8801-348209F9DD1F}" type="slidenum">
              <a:rPr lang="en-US" smtClean="0"/>
              <a:t>‹#›</a:t>
            </a:fld>
            <a:endParaRPr lang="en-US"/>
          </a:p>
        </p:txBody>
      </p:sp>
    </p:spTree>
    <p:extLst>
      <p:ext uri="{BB962C8B-B14F-4D97-AF65-F5344CB8AC3E}">
        <p14:creationId xmlns:p14="http://schemas.microsoft.com/office/powerpoint/2010/main" val="4011499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991EC-2F78-241F-6C8C-FEA410BFC7B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9348384-63D0-D3EC-1C3F-E7F5DAA09B84}"/>
              </a:ext>
            </a:extLst>
          </p:cNvPr>
          <p:cNvSpPr>
            <a:spLocks noGrp="1"/>
          </p:cNvSpPr>
          <p:nvPr>
            <p:ph type="dt" sz="half" idx="10"/>
          </p:nvPr>
        </p:nvSpPr>
        <p:spPr/>
        <p:txBody>
          <a:bodyPr/>
          <a:lstStyle/>
          <a:p>
            <a:fld id="{3F29A77C-3C7B-414E-A87E-2DB9D66447F7}" type="datetimeFigureOut">
              <a:rPr lang="en-US" smtClean="0"/>
              <a:t>6/1/23</a:t>
            </a:fld>
            <a:endParaRPr lang="en-US"/>
          </a:p>
        </p:txBody>
      </p:sp>
      <p:sp>
        <p:nvSpPr>
          <p:cNvPr id="4" name="Footer Placeholder 3">
            <a:extLst>
              <a:ext uri="{FF2B5EF4-FFF2-40B4-BE49-F238E27FC236}">
                <a16:creationId xmlns:a16="http://schemas.microsoft.com/office/drawing/2014/main" id="{56FE6500-F175-C419-60C7-24EA0A80C2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FBA16A-C438-BD60-A00E-42AA16351AC6}"/>
              </a:ext>
            </a:extLst>
          </p:cNvPr>
          <p:cNvSpPr>
            <a:spLocks noGrp="1"/>
          </p:cNvSpPr>
          <p:nvPr>
            <p:ph type="sldNum" sz="quarter" idx="12"/>
          </p:nvPr>
        </p:nvSpPr>
        <p:spPr/>
        <p:txBody>
          <a:bodyPr/>
          <a:lstStyle/>
          <a:p>
            <a:fld id="{F9F6EA43-55A2-4346-8801-348209F9DD1F}" type="slidenum">
              <a:rPr lang="en-US" smtClean="0"/>
              <a:t>‹#›</a:t>
            </a:fld>
            <a:endParaRPr lang="en-US"/>
          </a:p>
        </p:txBody>
      </p:sp>
    </p:spTree>
    <p:extLst>
      <p:ext uri="{BB962C8B-B14F-4D97-AF65-F5344CB8AC3E}">
        <p14:creationId xmlns:p14="http://schemas.microsoft.com/office/powerpoint/2010/main" val="3074279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95D089-4D66-565A-C3E6-E74C028856B2}"/>
              </a:ext>
            </a:extLst>
          </p:cNvPr>
          <p:cNvSpPr>
            <a:spLocks noGrp="1"/>
          </p:cNvSpPr>
          <p:nvPr>
            <p:ph type="dt" sz="half" idx="10"/>
          </p:nvPr>
        </p:nvSpPr>
        <p:spPr/>
        <p:txBody>
          <a:bodyPr/>
          <a:lstStyle/>
          <a:p>
            <a:fld id="{3F29A77C-3C7B-414E-A87E-2DB9D66447F7}" type="datetimeFigureOut">
              <a:rPr lang="en-US" smtClean="0"/>
              <a:t>6/1/23</a:t>
            </a:fld>
            <a:endParaRPr lang="en-US"/>
          </a:p>
        </p:txBody>
      </p:sp>
      <p:sp>
        <p:nvSpPr>
          <p:cNvPr id="3" name="Footer Placeholder 2">
            <a:extLst>
              <a:ext uri="{FF2B5EF4-FFF2-40B4-BE49-F238E27FC236}">
                <a16:creationId xmlns:a16="http://schemas.microsoft.com/office/drawing/2014/main" id="{DB459FF4-84AD-5BE2-BD8A-6453F862B6D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EA147C9-4CFC-1C96-62C7-E14B7CE0B437}"/>
              </a:ext>
            </a:extLst>
          </p:cNvPr>
          <p:cNvSpPr>
            <a:spLocks noGrp="1"/>
          </p:cNvSpPr>
          <p:nvPr>
            <p:ph type="sldNum" sz="quarter" idx="12"/>
          </p:nvPr>
        </p:nvSpPr>
        <p:spPr/>
        <p:txBody>
          <a:bodyPr/>
          <a:lstStyle/>
          <a:p>
            <a:fld id="{F9F6EA43-55A2-4346-8801-348209F9DD1F}" type="slidenum">
              <a:rPr lang="en-US" smtClean="0"/>
              <a:t>‹#›</a:t>
            </a:fld>
            <a:endParaRPr lang="en-US"/>
          </a:p>
        </p:txBody>
      </p:sp>
    </p:spTree>
    <p:extLst>
      <p:ext uri="{BB962C8B-B14F-4D97-AF65-F5344CB8AC3E}">
        <p14:creationId xmlns:p14="http://schemas.microsoft.com/office/powerpoint/2010/main" val="1781601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08F76-DEE9-2390-51D7-209BBE51E84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B4F85F1-0CF3-3E42-2924-E96CA92F1E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8169B8C-3520-BCA9-6D2E-90257FF0F3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4B87D5-7884-F4AF-D22F-16BFBD917D3A}"/>
              </a:ext>
            </a:extLst>
          </p:cNvPr>
          <p:cNvSpPr>
            <a:spLocks noGrp="1"/>
          </p:cNvSpPr>
          <p:nvPr>
            <p:ph type="dt" sz="half" idx="10"/>
          </p:nvPr>
        </p:nvSpPr>
        <p:spPr/>
        <p:txBody>
          <a:bodyPr/>
          <a:lstStyle/>
          <a:p>
            <a:fld id="{3F29A77C-3C7B-414E-A87E-2DB9D66447F7}" type="datetimeFigureOut">
              <a:rPr lang="en-US" smtClean="0"/>
              <a:t>6/1/23</a:t>
            </a:fld>
            <a:endParaRPr lang="en-US"/>
          </a:p>
        </p:txBody>
      </p:sp>
      <p:sp>
        <p:nvSpPr>
          <p:cNvPr id="6" name="Footer Placeholder 5">
            <a:extLst>
              <a:ext uri="{FF2B5EF4-FFF2-40B4-BE49-F238E27FC236}">
                <a16:creationId xmlns:a16="http://schemas.microsoft.com/office/drawing/2014/main" id="{5EBA106B-270B-DBD8-1282-28643676D8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D6C38C-D1DD-BE80-4F8D-1DD04FC2FB8F}"/>
              </a:ext>
            </a:extLst>
          </p:cNvPr>
          <p:cNvSpPr>
            <a:spLocks noGrp="1"/>
          </p:cNvSpPr>
          <p:nvPr>
            <p:ph type="sldNum" sz="quarter" idx="12"/>
          </p:nvPr>
        </p:nvSpPr>
        <p:spPr/>
        <p:txBody>
          <a:bodyPr/>
          <a:lstStyle/>
          <a:p>
            <a:fld id="{F9F6EA43-55A2-4346-8801-348209F9DD1F}" type="slidenum">
              <a:rPr lang="en-US" smtClean="0"/>
              <a:t>‹#›</a:t>
            </a:fld>
            <a:endParaRPr lang="en-US"/>
          </a:p>
        </p:txBody>
      </p:sp>
    </p:spTree>
    <p:extLst>
      <p:ext uri="{BB962C8B-B14F-4D97-AF65-F5344CB8AC3E}">
        <p14:creationId xmlns:p14="http://schemas.microsoft.com/office/powerpoint/2010/main" val="4093438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A57D7-DDDB-470E-98C6-7AFB4DB834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D79179-78CB-1E6A-4066-2FC7D4EC515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BAF39AD-B3D6-AEF3-11E2-4DD12BD5F5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058704-BBBB-03DC-12E4-2942E809BCFA}"/>
              </a:ext>
            </a:extLst>
          </p:cNvPr>
          <p:cNvSpPr>
            <a:spLocks noGrp="1"/>
          </p:cNvSpPr>
          <p:nvPr>
            <p:ph type="dt" sz="half" idx="10"/>
          </p:nvPr>
        </p:nvSpPr>
        <p:spPr/>
        <p:txBody>
          <a:bodyPr/>
          <a:lstStyle/>
          <a:p>
            <a:fld id="{3F29A77C-3C7B-414E-A87E-2DB9D66447F7}" type="datetimeFigureOut">
              <a:rPr lang="en-US" smtClean="0"/>
              <a:t>6/1/23</a:t>
            </a:fld>
            <a:endParaRPr lang="en-US"/>
          </a:p>
        </p:txBody>
      </p:sp>
      <p:sp>
        <p:nvSpPr>
          <p:cNvPr id="6" name="Footer Placeholder 5">
            <a:extLst>
              <a:ext uri="{FF2B5EF4-FFF2-40B4-BE49-F238E27FC236}">
                <a16:creationId xmlns:a16="http://schemas.microsoft.com/office/drawing/2014/main" id="{2DE5CED5-59DD-940C-4F7E-0435F7B92D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48D998-8C41-2866-3C23-921542531FC7}"/>
              </a:ext>
            </a:extLst>
          </p:cNvPr>
          <p:cNvSpPr>
            <a:spLocks noGrp="1"/>
          </p:cNvSpPr>
          <p:nvPr>
            <p:ph type="sldNum" sz="quarter" idx="12"/>
          </p:nvPr>
        </p:nvSpPr>
        <p:spPr/>
        <p:txBody>
          <a:bodyPr/>
          <a:lstStyle/>
          <a:p>
            <a:fld id="{F9F6EA43-55A2-4346-8801-348209F9DD1F}" type="slidenum">
              <a:rPr lang="en-US" smtClean="0"/>
              <a:t>‹#›</a:t>
            </a:fld>
            <a:endParaRPr lang="en-US"/>
          </a:p>
        </p:txBody>
      </p:sp>
    </p:spTree>
    <p:extLst>
      <p:ext uri="{BB962C8B-B14F-4D97-AF65-F5344CB8AC3E}">
        <p14:creationId xmlns:p14="http://schemas.microsoft.com/office/powerpoint/2010/main" val="40478430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3000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3ED87D-7C9B-D6C7-238C-EE961EB7F65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D14D0-AEA2-E93B-5A38-0561FBB9AC9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6FA33A-6755-F870-C6AD-2FCFE90AD2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29A77C-3C7B-414E-A87E-2DB9D66447F7}" type="datetimeFigureOut">
              <a:rPr lang="en-US" smtClean="0"/>
              <a:t>6/1/23</a:t>
            </a:fld>
            <a:endParaRPr lang="en-US"/>
          </a:p>
        </p:txBody>
      </p:sp>
      <p:sp>
        <p:nvSpPr>
          <p:cNvPr id="5" name="Footer Placeholder 4">
            <a:extLst>
              <a:ext uri="{FF2B5EF4-FFF2-40B4-BE49-F238E27FC236}">
                <a16:creationId xmlns:a16="http://schemas.microsoft.com/office/drawing/2014/main" id="{A316082B-1E12-2ABF-45DF-C6CCBB0647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E76C7DC-DE75-D8B9-BF7D-4750FB555E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F6EA43-55A2-4346-8801-348209F9DD1F}" type="slidenum">
              <a:rPr lang="en-US" smtClean="0"/>
              <a:t>‹#›</a:t>
            </a:fld>
            <a:endParaRPr lang="en-US"/>
          </a:p>
        </p:txBody>
      </p:sp>
    </p:spTree>
    <p:extLst>
      <p:ext uri="{BB962C8B-B14F-4D97-AF65-F5344CB8AC3E}">
        <p14:creationId xmlns:p14="http://schemas.microsoft.com/office/powerpoint/2010/main" val="16516006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4F4B19-8879-0120-F8D5-70CC9ED947A9}"/>
              </a:ext>
            </a:extLst>
          </p:cNvPr>
          <p:cNvSpPr>
            <a:spLocks noGrp="1"/>
          </p:cNvSpPr>
          <p:nvPr>
            <p:ph idx="1"/>
          </p:nvPr>
        </p:nvSpPr>
        <p:spPr/>
        <p:txBody>
          <a:bodyPr>
            <a:normAutofit fontScale="70000" lnSpcReduction="20000"/>
          </a:bodyPr>
          <a:lstStyle/>
          <a:p>
            <a:pPr marL="0" indent="0" algn="ctr">
              <a:buNone/>
            </a:pPr>
            <a:r>
              <a:rPr lang="en-US" sz="6500" b="1" dirty="0">
                <a:solidFill>
                  <a:srgbClr val="FFFFCC"/>
                </a:solidFill>
              </a:rPr>
              <a:t>May YHWH be praised </a:t>
            </a:r>
          </a:p>
          <a:p>
            <a:pPr marL="0" indent="0" algn="ctr">
              <a:buNone/>
            </a:pPr>
            <a:r>
              <a:rPr lang="en-US" sz="6500" b="1" dirty="0">
                <a:solidFill>
                  <a:srgbClr val="FFFFCC"/>
                </a:solidFill>
              </a:rPr>
              <a:t>by our service for him </a:t>
            </a:r>
          </a:p>
          <a:p>
            <a:pPr marL="0" indent="0" algn="ctr">
              <a:buNone/>
            </a:pPr>
            <a:r>
              <a:rPr lang="en-US" sz="6500" b="1" dirty="0">
                <a:solidFill>
                  <a:srgbClr val="FFFFCC"/>
                </a:solidFill>
              </a:rPr>
              <a:t>and may all who open this file be blessed.</a:t>
            </a:r>
          </a:p>
          <a:p>
            <a:pPr marL="0" indent="0" algn="ctr">
              <a:buNone/>
            </a:pPr>
            <a:endParaRPr lang="en-US" sz="3600" b="1" dirty="0">
              <a:solidFill>
                <a:srgbClr val="FFFFCC"/>
              </a:solidFill>
            </a:endParaRPr>
          </a:p>
          <a:p>
            <a:pPr marL="0" indent="0" algn="ctr">
              <a:buNone/>
            </a:pPr>
            <a:endParaRPr lang="en-US" sz="3600" b="1" dirty="0">
              <a:solidFill>
                <a:srgbClr val="FFFFCC"/>
              </a:solidFill>
            </a:endParaRPr>
          </a:p>
          <a:p>
            <a:pPr marL="0" indent="0" algn="ctr">
              <a:buNone/>
            </a:pPr>
            <a:endParaRPr lang="en-US" sz="3600" b="1" dirty="0">
              <a:solidFill>
                <a:srgbClr val="FFFFCC"/>
              </a:solidFill>
            </a:endParaRPr>
          </a:p>
          <a:p>
            <a:pPr marL="0" indent="0" algn="ctr">
              <a:buNone/>
            </a:pPr>
            <a:r>
              <a:rPr lang="en-US" sz="3600" b="1" dirty="0">
                <a:solidFill>
                  <a:srgbClr val="FFFFCC"/>
                </a:solidFill>
              </a:rPr>
              <a:t>For personal use only.</a:t>
            </a:r>
          </a:p>
          <a:p>
            <a:pPr marL="0" indent="0" algn="ctr">
              <a:buNone/>
            </a:pPr>
            <a:r>
              <a:rPr lang="en-US" sz="3600" b="1" dirty="0">
                <a:solidFill>
                  <a:srgbClr val="FFFFCC"/>
                </a:solidFill>
              </a:rPr>
              <a:t>Please do not forward or duplicate.</a:t>
            </a:r>
          </a:p>
          <a:p>
            <a:pPr marL="0" indent="0" algn="ctr">
              <a:buNone/>
            </a:pPr>
            <a:endParaRPr lang="en-US" sz="3600" b="1" dirty="0">
              <a:solidFill>
                <a:srgbClr val="FFFFCC"/>
              </a:solidFill>
            </a:endParaRPr>
          </a:p>
          <a:p>
            <a:pPr marL="0" indent="0" algn="ctr">
              <a:buNone/>
            </a:pPr>
            <a:endParaRPr lang="en-US" sz="3600" b="1" dirty="0">
              <a:solidFill>
                <a:srgbClr val="FFFFCC"/>
              </a:solidFill>
            </a:endParaRPr>
          </a:p>
        </p:txBody>
      </p:sp>
    </p:spTree>
    <p:extLst>
      <p:ext uri="{BB962C8B-B14F-4D97-AF65-F5344CB8AC3E}">
        <p14:creationId xmlns:p14="http://schemas.microsoft.com/office/powerpoint/2010/main" val="25756285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555812" y="717176"/>
            <a:ext cx="11277600" cy="5952565"/>
          </a:xfrm>
        </p:spPr>
        <p:txBody>
          <a:bodyPr>
            <a:normAutofit/>
          </a:bodyPr>
          <a:lstStyle/>
          <a:p>
            <a:pPr marL="0" marR="0" indent="0">
              <a:lnSpc>
                <a:spcPct val="107000"/>
              </a:lnSpc>
              <a:spcBef>
                <a:spcPts val="0"/>
              </a:spcBef>
              <a:spcAft>
                <a:spcPts val="600"/>
              </a:spcAft>
              <a:buNone/>
              <a:tabLst>
                <a:tab pos="169863" algn="l"/>
                <a:tab pos="2286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For example, how is David introduced to Saul and how does he land up in the latter’s court? 1 Samuel 16 and 17 seem to present two different answers. The author is obviously more interested in other issues than presenting a chronological account of David’s life.</a:t>
            </a:r>
          </a:p>
          <a:p>
            <a:pPr marL="0" marR="0" indent="0">
              <a:lnSpc>
                <a:spcPct val="107000"/>
              </a:lnSpc>
              <a:spcBef>
                <a:spcPts val="0"/>
              </a:spcBef>
              <a:spcAft>
                <a:spcPts val="600"/>
              </a:spcAft>
              <a:buNone/>
              <a:tabLst>
                <a:tab pos="169863" algn="l"/>
                <a:tab pos="2286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the grand level, biblical narratives tend to be crafted after the simple scheme of:</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Problem/Conflict ––– Complication ––– Resolution</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515772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A27DE-6C0E-1234-19C4-B41DBF788AB8}"/>
              </a:ext>
            </a:extLst>
          </p:cNvPr>
          <p:cNvSpPr>
            <a:spLocks noGrp="1"/>
          </p:cNvSpPr>
          <p:nvPr>
            <p:ph type="title"/>
          </p:nvPr>
        </p:nvSpPr>
        <p:spPr>
          <a:xfrm>
            <a:off x="537882" y="365126"/>
            <a:ext cx="10815918" cy="916828"/>
          </a:xfrm>
        </p:spPr>
        <p:txBody>
          <a:bodyPr/>
          <a:lstStyle/>
          <a:p>
            <a:pPr>
              <a:tabLst>
                <a:tab pos="627063" algn="l"/>
              </a:tabLst>
            </a:pPr>
            <a:r>
              <a:rPr lang="en-US" b="1" dirty="0">
                <a:solidFill>
                  <a:srgbClr val="FFFFCC"/>
                </a:solidFill>
                <a:latin typeface="+mn-lt"/>
              </a:rPr>
              <a:t>1.	Introductory Comments</a:t>
            </a:r>
          </a:p>
        </p:txBody>
      </p:sp>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1210235" y="1380565"/>
            <a:ext cx="10533529" cy="5387787"/>
          </a:xfrm>
        </p:spPr>
        <p:txBody>
          <a:bodyPr>
            <a:norm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two of the books of the First Testament bear the name of Samuel, this is misleading on two counts.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First, originally these books were one; indeed, most scholars agree that Samuel–Kings originally circulated as one book, perhaps called The Book of Kingdoms. In its present form, the Hebrew canon has divided this material into four books of more or less equal length:</a:t>
            </a:r>
            <a:endParaRPr lang="en-US" dirty="0"/>
          </a:p>
        </p:txBody>
      </p:sp>
    </p:spTree>
    <p:extLst>
      <p:ext uri="{BB962C8B-B14F-4D97-AF65-F5344CB8AC3E}">
        <p14:creationId xmlns:p14="http://schemas.microsoft.com/office/powerpoint/2010/main" val="219446764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618565" y="690281"/>
            <a:ext cx="11125199" cy="6078071"/>
          </a:xfrm>
        </p:spPr>
        <p:txBody>
          <a:bodyPr>
            <a:normAutofit/>
          </a:bodyPr>
          <a:lstStyle/>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Samuel (13,264 words) From birth of Samuel to the Death of Saul</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Samuel (11,036 words) From death of Saul to end of David’s reign</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Kings (13,140 words) From rise of Solomon to the Death of Ahab</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Kings (12,280 words) From Ahaziah to the Fall of Jerusalem</a:t>
            </a: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pPr>
            <a:r>
              <a:rPr lang="en-US" sz="3400" b="1" dirty="0">
                <a:solidFill>
                  <a:srgbClr val="FFFFCC"/>
                </a:solidFill>
                <a:effectLst/>
                <a:latin typeface="Calibri" panose="020F0502020204030204" pitchFamily="34" charset="0"/>
                <a:ea typeface="MS Gothic" panose="020B0609070205080204" pitchFamily="49" charset="-128"/>
              </a:rPr>
              <a:t>These divisions are obviously artificial. The natural sequel to the death of Saul, David’s lament, appears, not at the end of 1 Samuel (cf. Deuteronomy 34), but in 2 Samuel. While 2 Samuel is devoted entirely to the reign of David, his death and the transfer of power to Solomon are delayed to 1 Kings 1–2. </a:t>
            </a:r>
            <a:endParaRPr lang="en-US" sz="3400" b="1" dirty="0">
              <a:solidFill>
                <a:srgbClr val="FFFFCC"/>
              </a:solidFill>
            </a:endParaRPr>
          </a:p>
        </p:txBody>
      </p:sp>
    </p:spTree>
    <p:extLst>
      <p:ext uri="{BB962C8B-B14F-4D97-AF65-F5344CB8AC3E}">
        <p14:creationId xmlns:p14="http://schemas.microsoft.com/office/powerpoint/2010/main" val="50187532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618565" y="690281"/>
            <a:ext cx="11125199" cy="6078071"/>
          </a:xfrm>
        </p:spPr>
        <p:txBody>
          <a:bodyPr>
            <a:norm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division between 1 Kings and 2 Kings falls right in the middle of the Elijah narratives. The division into two parts was necessitated by length of the composition—because it could not fit no one scroll it was divided into two.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Actually, the narrative continues into 1 &amp; 2 Kings, which were probably also originally combined with 1 and 2 Samuel to form one long “Book of the Kings of Israel and Judah.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endParaRPr lang="en-US" sz="3400" b="1" dirty="0">
              <a:solidFill>
                <a:srgbClr val="FFFFCC"/>
              </a:solidFill>
            </a:endParaRPr>
          </a:p>
        </p:txBody>
      </p:sp>
    </p:spTree>
    <p:extLst>
      <p:ext uri="{BB962C8B-B14F-4D97-AF65-F5344CB8AC3E}">
        <p14:creationId xmlns:p14="http://schemas.microsoft.com/office/powerpoint/2010/main" val="72613099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618565" y="573741"/>
            <a:ext cx="11125199" cy="6194612"/>
          </a:xfrm>
        </p:spPr>
        <p:txBody>
          <a:bodyPr>
            <a:normAutofit/>
          </a:bodyPr>
          <a:lstStyle/>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Second, following the example of Joshua, which is named after the main human character, we expect that the books of “Samuel” must be about Samuel. He is indeed an important character in the first half of the first book that goes by his name, but by the end of the book he is dead, and never appears in 2 Samuel. </a:t>
            </a:r>
          </a:p>
          <a:p>
            <a:pPr marL="0" marR="0" indent="0">
              <a:lnSpc>
                <a:spcPct val="11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As we will see, these books would have been better named after David, who is anticipated from the beginning of 1 Samuel and dominates the narrative from 1 Samuel 16 through 2 Samuel and into 1 Kings. </a:t>
            </a:r>
            <a:endParaRPr lang="en-US" sz="3400" b="1" dirty="0">
              <a:solidFill>
                <a:srgbClr val="FFFFCC"/>
              </a:solidFill>
            </a:endParaRPr>
          </a:p>
        </p:txBody>
      </p:sp>
    </p:spTree>
    <p:extLst>
      <p:ext uri="{BB962C8B-B14F-4D97-AF65-F5344CB8AC3E}">
        <p14:creationId xmlns:p14="http://schemas.microsoft.com/office/powerpoint/2010/main" val="312336522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618565" y="573741"/>
            <a:ext cx="11125199" cy="6194612"/>
          </a:xfrm>
        </p:spPr>
        <p:txBody>
          <a:bodyPr>
            <a:normAutofit lnSpcReduction="10000"/>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Nevertheless, in order to bring our discussion of writings that deal with the pre-monarchic period to a conclusion we have isolated the Samuel narrative for separate consideration.</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endParaRPr lang="en-US" sz="2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The Man Samuel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1200"/>
              </a:spcAft>
              <a:buNone/>
              <a:tabLst>
                <a:tab pos="457200" algn="l"/>
                <a:tab pos="511175"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Straddling the fence between the period of the Judges and institution of the monarchy Samuel occupied a unique position in the history of Israel. </a:t>
            </a:r>
          </a:p>
          <a:p>
            <a:pPr marL="457200" marR="0" indent="0">
              <a:lnSpc>
                <a:spcPct val="100000"/>
              </a:lnSpc>
              <a:spcBef>
                <a:spcPts val="0"/>
              </a:spcBef>
              <a:spcAft>
                <a:spcPts val="1200"/>
              </a:spcAft>
              <a:buNone/>
              <a:tabLst>
                <a:tab pos="457200" algn="l"/>
                <a:tab pos="511175"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We may grasp this by noting the multi-dimensional nature of his ministry.</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endParaRPr lang="en-US" sz="3400" b="1" dirty="0">
              <a:solidFill>
                <a:srgbClr val="FFFFCC"/>
              </a:solidFill>
            </a:endParaRPr>
          </a:p>
        </p:txBody>
      </p:sp>
    </p:spTree>
    <p:extLst>
      <p:ext uri="{BB962C8B-B14F-4D97-AF65-F5344CB8AC3E}">
        <p14:creationId xmlns:p14="http://schemas.microsoft.com/office/powerpoint/2010/main" val="214418182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618565" y="690281"/>
            <a:ext cx="11125199" cy="6078071"/>
          </a:xfrm>
        </p:spPr>
        <p:txBody>
          <a:bodyPr>
            <a:normAutofit lnSpcReduction="10000"/>
          </a:bodyPr>
          <a:lstStyle/>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Samuel the Judge.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20000"/>
              </a:lnSpc>
              <a:spcBef>
                <a:spcPts val="0"/>
              </a:spcBef>
              <a:spcAft>
                <a:spcPts val="1200"/>
              </a:spcAft>
              <a:buNone/>
              <a:tabLst>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Samuel apparently serves Israel as the last of the series of judges who ruled Israel for between the death of Samuel and the coronation of Saul. The basis for this opinion is found in 1 Sam 7:15–17, which notes that he judged Israel at Bethel, Gilgal and Ramah (cf. Deborah, Judg 4:5). But the comparison with the judges of Judges is not quite accurate, since Samuel is never presented as a “deliverer,” raised up by YHWH to deliver Israel from an enemy oppressor (cf. Judg 2:16, 18). </a:t>
            </a:r>
            <a:endParaRPr lang="en-US" sz="3400" b="1" dirty="0">
              <a:solidFill>
                <a:srgbClr val="FFFFCC"/>
              </a:solidFill>
            </a:endParaRPr>
          </a:p>
        </p:txBody>
      </p:sp>
    </p:spTree>
    <p:extLst>
      <p:ext uri="{BB962C8B-B14F-4D97-AF65-F5344CB8AC3E}">
        <p14:creationId xmlns:p14="http://schemas.microsoft.com/office/powerpoint/2010/main" val="70556914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618565" y="690281"/>
            <a:ext cx="11125199" cy="6078071"/>
          </a:xfrm>
        </p:spPr>
        <p:txBody>
          <a:bodyPr>
            <a:normAutofit/>
          </a:bodyPr>
          <a:lstStyle/>
          <a:p>
            <a:pPr marL="233363"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contrary, he is the agent through whom YHWH announces that YHWH will deliver the Israelites into the hands of the enemy (28:19). Nor does Samuel ever lead the Israelites in battle and defeat the enemy. In fact, when the people request a king, the petition is motivated by the need for one to deliver Israel from the Philistine menace (8:20). Obviously, the people are not looking upon Samuel as a judge in the sense of the deliverers in Judges. Saul is chosen to fulfill this role (10:27). </a:t>
            </a:r>
            <a:endParaRPr lang="en-US" sz="3400" b="1" dirty="0">
              <a:solidFill>
                <a:srgbClr val="FFFFCC"/>
              </a:solidFill>
            </a:endParaRPr>
          </a:p>
        </p:txBody>
      </p:sp>
    </p:spTree>
    <p:extLst>
      <p:ext uri="{BB962C8B-B14F-4D97-AF65-F5344CB8AC3E}">
        <p14:creationId xmlns:p14="http://schemas.microsoft.com/office/powerpoint/2010/main" val="24902459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618565" y="1497106"/>
            <a:ext cx="11125199" cy="4867836"/>
          </a:xfrm>
        </p:spPr>
        <p:txBody>
          <a:bodyPr>
            <a:normAutofit/>
          </a:bodyPr>
          <a:lstStyle/>
          <a:p>
            <a:pPr marL="233363"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Nor does Samuel’s character fit the pattern of the judges in the previous book. With the exception perhaps of the first one or two, the earlier judges had been a part of Israel’s problem. Not one had shown any inclination to address the nation’s spiritual crisis. In this regard, Samuel’s sons are more like the rascals of Judges than their father.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endParaRPr lang="en-US" sz="3400" b="1" dirty="0">
              <a:solidFill>
                <a:srgbClr val="FFFFCC"/>
              </a:solidFill>
            </a:endParaRPr>
          </a:p>
        </p:txBody>
      </p:sp>
    </p:spTree>
    <p:extLst>
      <p:ext uri="{BB962C8B-B14F-4D97-AF65-F5344CB8AC3E}">
        <p14:creationId xmlns:p14="http://schemas.microsoft.com/office/powerpoint/2010/main" val="231112658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618565" y="1169580"/>
            <a:ext cx="11125199" cy="5213291"/>
          </a:xfrm>
        </p:spPr>
        <p:txBody>
          <a:bodyPr>
            <a:noAutofit/>
          </a:bodyPr>
          <a:lstStyle/>
          <a:p>
            <a:pPr marL="514350" marR="0" indent="-514350">
              <a:lnSpc>
                <a:spcPct val="100000"/>
              </a:lnSpc>
              <a:spcBef>
                <a:spcPts val="0"/>
              </a:spcBef>
              <a:spcAft>
                <a:spcPts val="1200"/>
              </a:spcAft>
              <a:buAutoNum type="alphaLcPeriod" startAt="2"/>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Samuel the Priest</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link between Samuel and the priesthood began even before he was born. He was YHWH’s answer to his mother’s prayer at the Tabernacle, and after he was born she dedicated him YHWH (1:27–28). </a:t>
            </a: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did indeed serve YHWH as Eli’s apprentice in the temple of YHWH where the Ark of God was at Shiloh (3:1–3, 21).).</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4150833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277907" y="564776"/>
            <a:ext cx="11465858" cy="5818096"/>
          </a:xfrm>
        </p:spPr>
        <p:txBody>
          <a:bodyPr>
            <a:noAutofit/>
          </a:bodyPr>
          <a:lstStyle/>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And after Eli died, Samuel performed the functions of a (high) priest: </a:t>
            </a:r>
          </a:p>
          <a:p>
            <a:pPr marL="1162050" marR="0" indent="0">
              <a:lnSpc>
                <a:spcPct val="100000"/>
              </a:lnSpc>
              <a:spcBef>
                <a:spcPts val="0"/>
              </a:spcBef>
              <a:spcAft>
                <a:spcPts val="1200"/>
              </a:spcAft>
              <a:buNone/>
              <a:tabLst>
                <a:tab pos="228600" algn="l"/>
                <a:tab pos="685800" algn="l"/>
                <a:tab pos="8001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building altars to YHWH (7:17); </a:t>
            </a:r>
          </a:p>
          <a:p>
            <a:pPr marL="1162050" marR="0" indent="0">
              <a:lnSpc>
                <a:spcPct val="100000"/>
              </a:lnSpc>
              <a:spcBef>
                <a:spcPts val="0"/>
              </a:spcBef>
              <a:spcAft>
                <a:spcPts val="1200"/>
              </a:spcAft>
              <a:buNone/>
              <a:tabLst>
                <a:tab pos="228600" algn="l"/>
                <a:tab pos="685800" algn="l"/>
                <a:tab pos="8001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offering burnt offerings (7:10; in 13:8–15 he failed to show up); </a:t>
            </a:r>
          </a:p>
          <a:p>
            <a:pPr marL="1162050" marR="0" indent="0">
              <a:lnSpc>
                <a:spcPct val="100000"/>
              </a:lnSpc>
              <a:spcBef>
                <a:spcPts val="0"/>
              </a:spcBef>
              <a:spcAft>
                <a:spcPts val="1200"/>
              </a:spcAft>
              <a:buNone/>
              <a:tabLst>
                <a:tab pos="228600" algn="l"/>
                <a:tab pos="685800" algn="l"/>
                <a:tab pos="8001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officiating at communal sacrificial meals at the high place (9:12–14, 19,22–24; 11:15; 16:1–5). </a:t>
            </a: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genealogy of the Chronicler places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Elkanah</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and Samuel in the Kohathite line of the Levites, from which Aaron also came (1 Chron 6:28).</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30894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555812" y="717176"/>
            <a:ext cx="11277600" cy="5952565"/>
          </a:xfrm>
        </p:spPr>
        <p:txBody>
          <a:bodyPr>
            <a:normAutofit/>
          </a:bodyPr>
          <a:lstStyle/>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Genesis 22 illustrates the process at the microscopic level.</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743200" marR="0" indent="-2743200">
              <a:lnSpc>
                <a:spcPct val="107000"/>
              </a:lnSpc>
              <a:spcBef>
                <a:spcPts val="0"/>
              </a:spcBef>
              <a:spcAft>
                <a:spcPts val="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Problem:	Abraham is commanded to sacrifice his special son, the one on whose shoulders the promise rests.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743200" marR="0" indent="-2743200">
              <a:lnSpc>
                <a:spcPct val="107000"/>
              </a:lnSpc>
              <a:spcBef>
                <a:spcPts val="0"/>
              </a:spcBef>
              <a:spcAft>
                <a:spcPts val="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Complication:	Abraham proceeds to do so, thereby jeopardizing a lifelong wait, and the divine promise.</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743200" marR="0" indent="-274320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Resolution:	In the nick of time God provides a substitute ram and the promise is reconfirmed.</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1985482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618565" y="690281"/>
            <a:ext cx="11125199" cy="5665695"/>
          </a:xfrm>
        </p:spPr>
        <p:txBody>
          <a:bodyPr>
            <a:norm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was he a </a:t>
            </a:r>
            <a:r>
              <a:rPr lang="en-US" sz="34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bona fide</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priest? His father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Elkanah</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is identified as an Ephraimite (1:1–2). He is never portrayed as officiating at the main cult center at Shiloh.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genealogy in Chronicles does not place Samuel in the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Aaronid</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line of Kohathites (1 Chron 6:49–53). And during Samuel’s tenure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Ahijah</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great grandson of Eli, wore the official breast piece of the high priest (1 Sam 14:3).</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endParaRPr lang="en-US" sz="3400" dirty="0">
              <a:solidFill>
                <a:srgbClr val="FFFFCC"/>
              </a:solidFill>
            </a:endParaRPr>
          </a:p>
        </p:txBody>
      </p:sp>
    </p:spTree>
    <p:extLst>
      <p:ext uri="{BB962C8B-B14F-4D97-AF65-F5344CB8AC3E}">
        <p14:creationId xmlns:p14="http://schemas.microsoft.com/office/powerpoint/2010/main" val="120813395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573741" y="600635"/>
            <a:ext cx="11170023" cy="5746378"/>
          </a:xfrm>
        </p:spPr>
        <p:txBody>
          <a:bodyPr>
            <a:no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Samuel the Nazirite</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 to the vow of Hannah in 1:11, Samuel would abstain from beer (LXX) all his life, and never have his hair cut. These are two of the conditions of the Nazirite vow as described in Num 6:1–21. </a:t>
            </a:r>
          </a:p>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invites the reader to compare Samuel with his predecessor/contemporary Samson, who like him was designated a Nazirite pre-</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natally</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and who also had to deal with the Philistine menace.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0950808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672353" y="1066799"/>
            <a:ext cx="11071411" cy="5280213"/>
          </a:xfrm>
        </p:spPr>
        <p:txBody>
          <a:bodyPr>
            <a:no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Samuel’s Nazirite status was different from both that of Samson, whose role was appointed by YHWH, and that described in Numbers 6, where the vow was personal and voluntary.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Here his mother devoted him to God as a Nazirite all his life.</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2962617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448236" y="663387"/>
            <a:ext cx="11340352" cy="6078071"/>
          </a:xfrm>
        </p:spPr>
        <p:txBody>
          <a:bodyPr>
            <a:noAutofit/>
          </a:bodyPr>
          <a:lstStyle/>
          <a:p>
            <a:pPr marL="514350" marR="0" indent="-514350">
              <a:lnSpc>
                <a:spcPct val="100000"/>
              </a:lnSpc>
              <a:spcBef>
                <a:spcPts val="0"/>
              </a:spcBef>
              <a:spcAft>
                <a:spcPts val="1200"/>
              </a:spcAft>
              <a:buAutoNum type="alphaLcPeriod" startAt="4"/>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Samuel the Prophet</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was undoubtedly the role that the narrator viewed as most significant. </a:t>
            </a: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rPr>
              <a:t>We may examine h</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is prophetic status from several angles.</a:t>
            </a: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Called by YHWH to prophetic service when hew as a mere child, he was formally labeled a “prophet” in 3:20; cf. 9:9). </a:t>
            </a: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fact all Israel, from Dan to Beersheba quickly recognizes him as a prophet of YHWH.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6685233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448236" y="1158949"/>
            <a:ext cx="11340352" cy="5582509"/>
          </a:xfrm>
        </p:spPr>
        <p:txBody>
          <a:bodyPr>
            <a:noAutofit/>
          </a:bodyPr>
          <a:lstStyle/>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Elsewhere he was referred to as a “seer,” because of his ability to see reality as God sees it (1 Sam 9:9), and a “man of God” (9:6, 7, 8, 10). Verse 6 describes this “man of God” as one whom the people held in high esteem, and one whose pronouncements came true (9:6). </a:t>
            </a: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rPr>
              <a:t>As a prophet, Samuel served as a reliable spokesman for God (1 Sam 8:10; 10:18; 15:1b–2). YHWH did not let any of his words fall (3:19), and all that he said came true (9:6; 28:17).).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2792143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448236" y="663387"/>
            <a:ext cx="11340352" cy="6078071"/>
          </a:xfrm>
        </p:spPr>
        <p:txBody>
          <a:bodyPr>
            <a:noAutofit/>
          </a:bodyPr>
          <a:lstStyle/>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rPr>
              <a:t>As a prophet Samuel called on his people to repent (7:3) and preached to the people in accordance with the Torah of Moses (8:11–18; 10:18–19; 12:6–25; cf. Deut 17:14–20). His conviction of the primacy of obedience over sacrifice is fundamental to Mosaic religion (15:17–23).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8380716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709880" y="1023852"/>
            <a:ext cx="11044517" cy="6364941"/>
          </a:xfrm>
        </p:spPr>
        <p:txBody>
          <a:bodyPr>
            <a:normAutofit fontScale="92500"/>
          </a:bodyPr>
          <a:lstStyle/>
          <a:p>
            <a:pPr marL="0" marR="0" indent="0">
              <a:lnSpc>
                <a:spcPct val="110000"/>
              </a:lnSpc>
              <a:spcBef>
                <a:spcPts val="0"/>
              </a:spcBef>
              <a:spcAft>
                <a:spcPts val="1200"/>
              </a:spcAft>
              <a:buNone/>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Note: </a:t>
            </a:r>
          </a:p>
          <a:p>
            <a:pPr marL="0" marR="0" indent="0">
              <a:lnSpc>
                <a:spcPct val="110000"/>
              </a:lnSpc>
              <a:spcBef>
                <a:spcPts val="0"/>
              </a:spcBef>
              <a:spcAft>
                <a:spcPts val="1200"/>
              </a:spcAft>
              <a:buNone/>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significance of Samuel for the rise of the monarchy in Israel (the primary concern in the books of Samuel) is reflected in the fact that almost two-thirds of the Samuel narrative is devoted to his relationship with Saul (274 out of 431 verses). </a:t>
            </a:r>
          </a:p>
          <a:p>
            <a:pPr marL="0" marR="0" indent="0">
              <a:lnSpc>
                <a:spcPct val="110000"/>
              </a:lnSpc>
              <a:spcBef>
                <a:spcPts val="0"/>
              </a:spcBef>
              <a:spcAft>
                <a:spcPts val="1200"/>
              </a:spcAft>
              <a:buNone/>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prophet continued to move in and out of the narrative, but he functioned increasingly as a “behind the scenes” divine conscience for the king, and through him to the people. Occasionally he was out of the picture for extended sections of the narrative all together (compare chapters 11, 14).</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endParaRPr lang="en-US" sz="3400" b="1" dirty="0">
              <a:solidFill>
                <a:srgbClr val="FFFFCC"/>
              </a:solidFill>
            </a:endParaRPr>
          </a:p>
        </p:txBody>
      </p:sp>
    </p:spTree>
    <p:extLst>
      <p:ext uri="{BB962C8B-B14F-4D97-AF65-F5344CB8AC3E}">
        <p14:creationId xmlns:p14="http://schemas.microsoft.com/office/powerpoint/2010/main" val="3253084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618565" y="701749"/>
            <a:ext cx="11125199" cy="5896274"/>
          </a:xfrm>
        </p:spPr>
        <p:txBody>
          <a:bodyPr>
            <a:normAutofit/>
          </a:bodyPr>
          <a:lstStyle/>
          <a:p>
            <a:pPr marL="0" marR="0" indent="0">
              <a:lnSpc>
                <a:spcPct val="120000"/>
              </a:lnSpc>
              <a:spcBef>
                <a:spcPts val="0"/>
              </a:spcBef>
              <a:spcAft>
                <a:spcPts val="1200"/>
              </a:spcAft>
              <a:buNone/>
              <a:tabLst>
                <a:tab pos="457200" algn="l"/>
                <a:tab pos="914400" algn="l"/>
                <a:tab pos="1371600" algn="l"/>
                <a:tab pos="18288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Samuel: The Man of the Hour.</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1200"/>
              </a:spcAft>
              <a:buNone/>
              <a:tabLst>
                <a:tab pos="457200" algn="l"/>
                <a:tab pos="914400" algn="l"/>
                <a:tab pos="1371600" algn="l"/>
                <a:tab pos="18288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b="1" u="sng"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The Birth of Samuel (1:1–2:11a</a:t>
            </a:r>
            <a:r>
              <a:rPr lang="en-US"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u="sng"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1200"/>
              </a:spcAft>
              <a:buNone/>
              <a:tabLst>
                <a:tab pos="457200" algn="l"/>
                <a:tab pos="914400" algn="l"/>
                <a:tab pos="1487488" algn="l"/>
                <a:tab pos="18288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Account of Samuel’s Birth (1:1–28</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1200"/>
              </a:spcAft>
              <a:buNone/>
              <a:tabLst>
                <a:tab pos="457200" algn="l"/>
                <a:tab pos="914400" algn="l"/>
                <a:tab pos="1487488" algn="l"/>
                <a:tab pos="18288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Celebration of Samuel’s Birth (2:1–11a</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1200"/>
              </a:spcAft>
              <a:buNone/>
              <a:tabLst>
                <a:tab pos="457200" algn="l"/>
                <a:tab pos="914400" algn="l"/>
                <a:tab pos="1371600" algn="l"/>
                <a:tab pos="18288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b="1" u="sng"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Call of Samuel (2:11b–4:1a</a:t>
            </a:r>
            <a:r>
              <a:rPr lang="en-US"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u="sng"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457200" algn="l"/>
                <a:tab pos="914400" algn="l"/>
                <a:tab pos="1487488" algn="l"/>
                <a:tab pos="18288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Context of the Call: </a:t>
            </a:r>
          </a:p>
          <a:p>
            <a:pPr marL="0" marR="0" indent="0">
              <a:lnSpc>
                <a:spcPct val="120000"/>
              </a:lnSpc>
              <a:spcBef>
                <a:spcPts val="0"/>
              </a:spcBef>
              <a:spcAft>
                <a:spcPts val="1200"/>
              </a:spcAft>
              <a:buNone/>
              <a:tabLst>
                <a:tab pos="457200" algn="l"/>
                <a:tab pos="914400" algn="l"/>
                <a:tab pos="1487488" algn="l"/>
                <a:tab pos="1828800" algn="l"/>
              </a:tabLst>
            </a:pPr>
            <a:r>
              <a:rPr lang="en-US"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Crisis of Spiritual Leadership in Israel (2:11b–36</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p>
          <a:p>
            <a:pPr marL="0" marR="0" indent="0">
              <a:lnSpc>
                <a:spcPct val="120000"/>
              </a:lnSpc>
              <a:spcBef>
                <a:spcPts val="0"/>
              </a:spcBef>
              <a:buNone/>
              <a:tabLst>
                <a:tab pos="457200" algn="l"/>
                <a:tab pos="914400" algn="l"/>
                <a:tab pos="1487488" algn="l"/>
                <a:tab pos="18288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Nature of the Call: </a:t>
            </a:r>
          </a:p>
          <a:p>
            <a:pPr marL="0" marR="0" indent="0">
              <a:lnSpc>
                <a:spcPct val="120000"/>
              </a:lnSpc>
              <a:spcBef>
                <a:spcPts val="0"/>
              </a:spcBef>
              <a:spcAft>
                <a:spcPts val="1200"/>
              </a:spcAft>
              <a:buNone/>
              <a:tabLst>
                <a:tab pos="457200" algn="l"/>
                <a:tab pos="914400" algn="l"/>
                <a:tab pos="1487488" algn="l"/>
                <a:tab pos="1828800" algn="l"/>
              </a:tabLst>
            </a:pPr>
            <a:r>
              <a:rPr lang="en-US"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Provision of Spiritual Leadership in Israel (3:1–4:1a</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653078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457200" y="988828"/>
            <a:ext cx="11591365" cy="5609196"/>
          </a:xfrm>
        </p:spPr>
        <p:txBody>
          <a:bodyPr>
            <a:normAutofit fontScale="25000" lnSpcReduction="20000"/>
          </a:bodyPr>
          <a:lstStyle/>
          <a:p>
            <a:pPr marL="0" marR="0" indent="0">
              <a:lnSpc>
                <a:spcPct val="120000"/>
              </a:lnSpc>
              <a:spcBef>
                <a:spcPts val="0"/>
              </a:spcBef>
              <a:spcAft>
                <a:spcPts val="600"/>
              </a:spcAft>
              <a:buNone/>
              <a:tabLst>
                <a:tab pos="341313" algn="l"/>
                <a:tab pos="690563" algn="l"/>
                <a:tab pos="1030288" algn="l"/>
                <a:tab pos="1371600" algn="l"/>
                <a:tab pos="1600200" algn="l"/>
              </a:tabLst>
            </a:pPr>
            <a:r>
              <a:rPr lang="en-US" sz="11200" b="1" u="sng" dirty="0">
                <a:solidFill>
                  <a:srgbClr val="FFFFCC"/>
                </a:solidFill>
                <a:latin typeface="Calibri" panose="020F0502020204030204" pitchFamily="34" charset="0"/>
                <a:ea typeface="Calibri" panose="020F0502020204030204" pitchFamily="34" charset="0"/>
                <a:cs typeface="Calibri" panose="020F0502020204030204" pitchFamily="34" charset="0"/>
              </a:rPr>
              <a:t>c</a:t>
            </a:r>
            <a:r>
              <a:rPr lang="en-US" sz="11200" b="1" u="sng"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Public Ministry of Samuel (4:1b–7:17</a:t>
            </a:r>
            <a:r>
              <a:rPr lang="en-US" sz="112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u="sng"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341313" algn="l"/>
                <a:tab pos="690563" algn="l"/>
                <a:tab pos="1030288" algn="l"/>
                <a:tab pos="1371600" algn="l"/>
                <a:tab pos="1600200"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Context of Samuel’s Ministry: The National Emergency (</a:t>
            </a:r>
            <a:r>
              <a:rPr lang="en-US" sz="8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4:1b–7:2</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341313" algn="l"/>
                <a:tab pos="690563" algn="l"/>
                <a:tab pos="1030288" algn="l"/>
                <a:tab pos="1371600" algn="l"/>
                <a:tab pos="1600200"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Military Emergency (4:1b–2</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341313" algn="l"/>
                <a:tab pos="690563" algn="l"/>
                <a:tab pos="1030288" algn="l"/>
                <a:tab pos="1371600" algn="l"/>
                <a:tab pos="1600200"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The Spiritual Emergency (4:3–7:2</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341313" algn="l"/>
                <a:tab pos="690563" algn="l"/>
                <a:tab pos="1030288" algn="l"/>
                <a:tab pos="1371600" algn="l"/>
                <a:tab pos="1600200"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Symptom of the Crisis (4:3</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341313" algn="l"/>
                <a:tab pos="690563" algn="l"/>
                <a:tab pos="1030288" algn="l"/>
                <a:tab pos="1371600" algn="l"/>
                <a:tab pos="1600200"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Response to the Crisis (4:4</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341313" algn="l"/>
                <a:tab pos="690563" algn="l"/>
                <a:tab pos="1030288" algn="l"/>
                <a:tab pos="1371600" algn="l"/>
                <a:tab pos="1600200"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Complication of the Crisis: The Role of the Ark (4:5–7:2</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341313" algn="l"/>
                <a:tab pos="690563" algn="l"/>
                <a:tab pos="1030288" algn="l"/>
                <a:tab pos="1371600" algn="l"/>
                <a:tab pos="1600200"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Nature of Samuel’s Ministry: His Response to the Emergency (</a:t>
            </a:r>
            <a:r>
              <a:rPr lang="en-US" sz="5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7:3–17</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341313" algn="l"/>
                <a:tab pos="690563" algn="l"/>
                <a:tab pos="1030288" algn="l"/>
                <a:tab pos="1371600" algn="l"/>
                <a:tab pos="1600200"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His Immediate Response (7:3–14</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341313" algn="l"/>
                <a:tab pos="690563" algn="l"/>
                <a:tab pos="1030288" algn="l"/>
                <a:tab pos="1371600" algn="l"/>
                <a:tab pos="1600200"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His On-going Response (7:15–17</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4000" dirty="0">
                <a:solidFill>
                  <a:srgbClr val="FFFFCC"/>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			</a:t>
            </a:r>
            <a:endParaRPr lang="en-US" sz="4000" dirty="0">
              <a:solidFill>
                <a:srgbClr val="FFFFCC"/>
              </a:solidFill>
              <a:highlight>
                <a:srgbClr val="FFFF00"/>
              </a:highlight>
            </a:endParaRPr>
          </a:p>
        </p:txBody>
      </p:sp>
    </p:spTree>
    <p:extLst>
      <p:ext uri="{BB962C8B-B14F-4D97-AF65-F5344CB8AC3E}">
        <p14:creationId xmlns:p14="http://schemas.microsoft.com/office/powerpoint/2010/main" val="182252457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457200" y="546848"/>
            <a:ext cx="11591365" cy="6051176"/>
          </a:xfrm>
        </p:spPr>
        <p:txBody>
          <a:bodyPr>
            <a:normAutofit fontScale="77500" lnSpcReduction="20000"/>
          </a:bodyPr>
          <a:lstStyle/>
          <a:p>
            <a:pPr marL="0" marR="0" indent="0">
              <a:lnSpc>
                <a:spcPct val="120000"/>
              </a:lnSpc>
              <a:spcBef>
                <a:spcPts val="0"/>
              </a:spcBef>
              <a:spcAft>
                <a:spcPts val="600"/>
              </a:spcAft>
              <a:buNone/>
              <a:tabLst>
                <a:tab pos="457200" algn="l"/>
                <a:tab pos="914400" algn="l"/>
                <a:tab pos="1371600" algn="l"/>
                <a:tab pos="1600200" algn="l"/>
                <a:tab pos="1828800" algn="l"/>
              </a:tabLst>
            </a:pPr>
            <a:r>
              <a:rPr lang="en-US" sz="4000" b="1" u="sng"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	Samuel and the Emergence of Kingship in Israel (8:1–16:23</a:t>
            </a:r>
            <a:r>
              <a:rPr lang="en-US" sz="40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4000" b="1" u="sng"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1084263" algn="l"/>
                <a:tab pos="1371600" algn="l"/>
                <a:tab pos="1600200" algn="l"/>
                <a:tab pos="1828800" algn="l"/>
              </a:tabLst>
            </a:pPr>
            <a:r>
              <a:rPr lang="en-US" sz="4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Rise of Saul (8:1–12:25</a:t>
            </a:r>
            <a:r>
              <a:rPr lang="en-US" sz="4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4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1084263" algn="l"/>
                <a:tab pos="1371600" algn="l"/>
                <a:tab pos="1774825" algn="l"/>
                <a:tab pos="1828800" algn="l"/>
              </a:tabLst>
            </a:pPr>
            <a:r>
              <a:rPr lang="en-US" sz="4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Crisis of Leadership in Israel (8:1–22</a:t>
            </a:r>
            <a:r>
              <a:rPr lang="en-US" sz="4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4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1084263" algn="l"/>
                <a:tab pos="1371600" algn="l"/>
                <a:tab pos="1774825" algn="l"/>
                <a:tab pos="1828800" algn="l"/>
              </a:tabLst>
            </a:pPr>
            <a:r>
              <a:rPr lang="en-US" sz="4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YHWH’s Solution for the Crisis (9:1–11:13</a:t>
            </a:r>
            <a:r>
              <a:rPr lang="en-US" sz="4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4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1084263" algn="l"/>
                <a:tab pos="1371600" algn="l"/>
                <a:tab pos="1774825" algn="l"/>
                <a:tab pos="1828800" algn="l"/>
                <a:tab pos="2232025" algn="l"/>
              </a:tabLst>
            </a:pPr>
            <a:r>
              <a:rPr lang="en-US" sz="4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Divine Commissioning of the King (9:1–10:16</a:t>
            </a:r>
            <a:r>
              <a:rPr lang="en-US" sz="4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4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1084263" algn="l"/>
                <a:tab pos="1371600" algn="l"/>
                <a:tab pos="1774825" algn="l"/>
                <a:tab pos="1828800" algn="l"/>
                <a:tab pos="2232025" algn="l"/>
              </a:tabLst>
            </a:pPr>
            <a:r>
              <a:rPr lang="en-US" sz="4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Divine Election of the King (10:17–26</a:t>
            </a:r>
            <a:r>
              <a:rPr lang="en-US" sz="4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4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1084263" algn="l"/>
                <a:tab pos="1371600" algn="l"/>
                <a:tab pos="1774825" algn="l"/>
                <a:tab pos="1828800" algn="l"/>
                <a:tab pos="2232025" algn="l"/>
              </a:tabLst>
            </a:pPr>
            <a:r>
              <a:rPr lang="en-US" sz="4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Divine Authentication of the King (10:27–11:</a:t>
            </a:r>
            <a:r>
              <a:rPr lang="en-US" sz="4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4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13</a:t>
            </a:r>
            <a:r>
              <a:rPr lang="en-US" sz="4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4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1084263" algn="l"/>
                <a:tab pos="1371600" algn="l"/>
                <a:tab pos="1600200" algn="l"/>
                <a:tab pos="1828800" algn="l"/>
              </a:tabLst>
            </a:pPr>
            <a:r>
              <a:rPr lang="en-US" sz="4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Samuel’s Response to the Crisis (11:14–12:25</a:t>
            </a:r>
            <a:r>
              <a:rPr lang="en-US" sz="4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4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1084263" algn="l"/>
                <a:tab pos="1371600" algn="l"/>
                <a:tab pos="1828800" algn="l"/>
                <a:tab pos="2232025" algn="l"/>
              </a:tabLst>
            </a:pPr>
            <a:r>
              <a:rPr lang="en-US" sz="4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Occasion for the Response (11:14–15</a:t>
            </a:r>
            <a:r>
              <a:rPr lang="en-US" sz="4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4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1084263" algn="l"/>
                <a:tab pos="1371600" algn="l"/>
                <a:tab pos="1828800" algn="l"/>
                <a:tab pos="2232025" algn="l"/>
              </a:tabLst>
            </a:pPr>
            <a:r>
              <a:rPr lang="en-US" sz="4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Nature of the Response (12:1–25</a:t>
            </a:r>
            <a:r>
              <a:rPr lang="en-US" sz="4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4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r>
              <a:rPr lang="en-US" sz="4000" dirty="0">
                <a:solidFill>
                  <a:srgbClr val="FFFFCC"/>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			</a:t>
            </a:r>
            <a:endParaRPr lang="en-US" sz="4000" dirty="0">
              <a:solidFill>
                <a:srgbClr val="FFFFCC"/>
              </a:solidFill>
              <a:highlight>
                <a:srgbClr val="FFFF00"/>
              </a:highlight>
            </a:endParaRPr>
          </a:p>
        </p:txBody>
      </p:sp>
    </p:spTree>
    <p:extLst>
      <p:ext uri="{BB962C8B-B14F-4D97-AF65-F5344CB8AC3E}">
        <p14:creationId xmlns:p14="http://schemas.microsoft.com/office/powerpoint/2010/main" val="2892063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555812" y="717176"/>
            <a:ext cx="11277600" cy="5952565"/>
          </a:xfrm>
        </p:spPr>
        <p:txBody>
          <a:bodyPr>
            <a:normAutofit/>
          </a:bodyPr>
          <a:lstStyle/>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Exodus 14 also offers a classic illustration:</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743200" marR="0" indent="-274320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Problem:	Israel is hemmed in with the sea in front and the desert behind.</a:t>
            </a:r>
          </a:p>
          <a:p>
            <a:pPr marL="2743200" marR="0" indent="-274320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Complication:	Pharaoh recognizes this, regrets that he has let the Israelites go and sends the best of his military forces after these easy pickings.</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2743200" marR="0" indent="-274320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Resolution:	YHWH opens a way by which not only is Israel enabled to escape, but the Egyptian forces are also dealt a staggering blow.</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0788645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457200" y="871870"/>
            <a:ext cx="11591365" cy="5726154"/>
          </a:xfrm>
        </p:spPr>
        <p:txBody>
          <a:bodyPr>
            <a:noAutofit/>
          </a:bodyPr>
          <a:lstStyle/>
          <a:p>
            <a:pPr marL="457200" marR="0" indent="0">
              <a:lnSpc>
                <a:spcPct val="107000"/>
              </a:lnSpc>
              <a:spcBef>
                <a:spcPts val="0"/>
              </a:spcBef>
              <a:spcAft>
                <a:spcPts val="0"/>
              </a:spcAft>
              <a:buNone/>
              <a:tabLst>
                <a:tab pos="228600" algn="l"/>
                <a:tab pos="457200" algn="l"/>
                <a:tab pos="1030288"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The Demise of Saul (13:1–16:23</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7000"/>
              </a:lnSpc>
              <a:spcBef>
                <a:spcPts val="0"/>
              </a:spcBef>
              <a:spcAft>
                <a:spcPts val="0"/>
              </a:spcAft>
              <a:buNone/>
              <a:tabLst>
                <a:tab pos="228600" algn="l"/>
                <a:tab pos="457200" algn="l"/>
                <a:tab pos="1030288"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Philistine Crisis	 (13:1–14:52</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defTabSz="1030288">
              <a:lnSpc>
                <a:spcPct val="107000"/>
              </a:lnSpc>
              <a:spcBef>
                <a:spcPts val="0"/>
              </a:spcBef>
              <a:spcAft>
                <a:spcPts val="0"/>
              </a:spcAft>
              <a:buNone/>
              <a:tabLst>
                <a:tab pos="228600" algn="l"/>
                <a:tab pos="457200" algn="l"/>
                <a:tab pos="914400" algn="l"/>
                <a:tab pos="1600200" algn="l"/>
                <a:tab pos="1604963"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Nature of the Crisis (13:1–7</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defTabSz="1030288">
              <a:lnSpc>
                <a:spcPct val="107000"/>
              </a:lnSpc>
              <a:spcBef>
                <a:spcPts val="0"/>
              </a:spcBef>
              <a:spcAft>
                <a:spcPts val="0"/>
              </a:spcAft>
              <a:buNone/>
              <a:tabLst>
                <a:tab pos="228600" algn="l"/>
                <a:tab pos="457200" algn="l"/>
                <a:tab pos="914400" algn="l"/>
                <a:tab pos="1600200" algn="l"/>
                <a:tab pos="1604963"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Causes of the Crisis (13:8–23</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defTabSz="1030288">
              <a:lnSpc>
                <a:spcPct val="107000"/>
              </a:lnSpc>
              <a:spcBef>
                <a:spcPts val="0"/>
              </a:spcBef>
              <a:spcAft>
                <a:spcPts val="0"/>
              </a:spcAft>
              <a:buNone/>
              <a:tabLst>
                <a:tab pos="228600" algn="l"/>
                <a:tab pos="457200" algn="l"/>
                <a:tab pos="914400" algn="l"/>
                <a:tab pos="1600200" algn="l"/>
                <a:tab pos="1604963"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Saul’s Response to the Crisis (14:1–52</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7000"/>
              </a:lnSpc>
              <a:spcBef>
                <a:spcPts val="0"/>
              </a:spcBef>
              <a:spcAft>
                <a:spcPts val="0"/>
              </a:spcAft>
              <a:buNone/>
              <a:tabLst>
                <a:tab pos="228600" algn="l"/>
                <a:tab pos="457200" algn="l"/>
                <a:tab pos="914400" algn="l"/>
                <a:tab pos="1604963" algn="l"/>
                <a:tab pos="2062163" algn="l"/>
                <a:tab pos="2519363"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Heroism of Jonathan (14:1–15</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7000"/>
              </a:lnSpc>
              <a:spcBef>
                <a:spcPts val="0"/>
              </a:spcBef>
              <a:spcAft>
                <a:spcPts val="0"/>
              </a:spcAft>
              <a:buNone/>
              <a:tabLst>
                <a:tab pos="228600" algn="l"/>
                <a:tab pos="457200" algn="l"/>
                <a:tab pos="914400" algn="l"/>
                <a:tab pos="1604963" algn="l"/>
                <a:tab pos="2062163" algn="l"/>
                <a:tab pos="2519363"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Folly of Saul (14:16–46</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7000"/>
              </a:lnSpc>
              <a:spcBef>
                <a:spcPts val="0"/>
              </a:spcBef>
              <a:spcAft>
                <a:spcPts val="0"/>
              </a:spcAft>
              <a:buNone/>
              <a:tabLst>
                <a:tab pos="228600" algn="l"/>
                <a:tab pos="457200" algn="l"/>
                <a:tab pos="914400" algn="l"/>
                <a:tab pos="1143000" algn="l"/>
                <a:tab pos="1371600" algn="l"/>
                <a:tab pos="1604963" algn="l"/>
                <a:tab pos="2062163"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Needlessness of the Crisis (14:47–52</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7000"/>
              </a:lnSpc>
              <a:spcBef>
                <a:spcPts val="0"/>
              </a:spcBef>
              <a:spcAft>
                <a:spcPts val="0"/>
              </a:spcAft>
              <a:buNone/>
              <a:tabLst>
                <a:tab pos="228600" algn="l"/>
                <a:tab pos="457200" algn="l"/>
                <a:tab pos="1030288"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The Amalekite Crisis (15:1–35</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7000"/>
              </a:lnSpc>
              <a:spcBef>
                <a:spcPts val="0"/>
              </a:spcBef>
              <a:spcAft>
                <a:spcPts val="0"/>
              </a:spcAft>
              <a:buNone/>
              <a:tabLst>
                <a:tab pos="228600" algn="l"/>
                <a:tab pos="4572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Test of Saul (15:1–9</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7000"/>
              </a:lnSpc>
              <a:spcBef>
                <a:spcPts val="0"/>
              </a:spcBef>
              <a:spcAft>
                <a:spcPts val="0"/>
              </a:spcAft>
              <a:buNone/>
              <a:tabLst>
                <a:tab pos="228600" algn="l"/>
                <a:tab pos="4572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Evaluation of Saul (15:10–23</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7000"/>
              </a:lnSpc>
              <a:spcBef>
                <a:spcPts val="0"/>
              </a:spcBef>
              <a:spcAft>
                <a:spcPts val="0"/>
              </a:spcAft>
              <a:buNone/>
              <a:tabLst>
                <a:tab pos="228600" algn="l"/>
                <a:tab pos="4572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Rejection of Saul (15:24–35</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dirty="0">
              <a:solidFill>
                <a:srgbClr val="FFFFCC"/>
              </a:solidFill>
              <a:highlight>
                <a:srgbClr val="FFFF00"/>
              </a:highlight>
            </a:endParaRPr>
          </a:p>
        </p:txBody>
      </p:sp>
    </p:spTree>
    <p:extLst>
      <p:ext uri="{BB962C8B-B14F-4D97-AF65-F5344CB8AC3E}">
        <p14:creationId xmlns:p14="http://schemas.microsoft.com/office/powerpoint/2010/main" val="67781485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439B3-F015-CFFD-BD99-F829634F2604}"/>
              </a:ext>
            </a:extLst>
          </p:cNvPr>
          <p:cNvSpPr>
            <a:spLocks noGrp="1"/>
          </p:cNvSpPr>
          <p:nvPr>
            <p:ph idx="1"/>
          </p:nvPr>
        </p:nvSpPr>
        <p:spPr>
          <a:xfrm>
            <a:off x="457200" y="669850"/>
            <a:ext cx="11591365" cy="5928173"/>
          </a:xfrm>
        </p:spPr>
        <p:txBody>
          <a:bodyPr>
            <a:normAutofit fontScale="25000" lnSpcReduction="20000"/>
          </a:bodyPr>
          <a:lstStyle/>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The Spiritual Crisis (16:1–23</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Divine Election of David (16:1–13</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Divine Rejection of Saul (16:14–23</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11200" b="1" u="sng"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e.	The Haunting Role of Samuel (19:18–24;</a:t>
            </a:r>
            <a:r>
              <a:rPr lang="en-US" sz="112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11200" b="1" u="sng"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28:3–25</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1030288" algn="l"/>
                <a:tab pos="1600200" algn="l"/>
                <a:tab pos="1604963" algn="l"/>
                <a:tab pos="2062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Samuel’s Prophetic Power over Saul (19:18–24</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1030288" algn="l"/>
                <a:tab pos="1600200" algn="l"/>
                <a:tab pos="1604963" algn="l"/>
                <a:tab pos="2062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Occasion (19:18–19</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1030288" algn="l"/>
                <a:tab pos="1600200" algn="l"/>
                <a:tab pos="1604963" algn="l"/>
                <a:tab pos="2062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The Warning Signs (19:20–21</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1030288" algn="l"/>
                <a:tab pos="1600200" algn="l"/>
                <a:tab pos="1604963" algn="l"/>
                <a:tab pos="2062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The Demonstration (19:22–24</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1030288" algn="l"/>
                <a:tab pos="1600200" algn="l"/>
                <a:tab pos="1604963" algn="l"/>
                <a:tab pos="2062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Samuel’s Necromantic Power over Saul (28:3–25</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1030288" algn="l"/>
                <a:tab pos="1600200" algn="l"/>
                <a:tab pos="1604963" algn="l"/>
                <a:tab pos="2062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Nature of the Crisis (28:3–6</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1030288" algn="l"/>
                <a:tab pos="1600200" algn="l"/>
                <a:tab pos="1604963" algn="l"/>
                <a:tab pos="2062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Saul’s Response to the Crisis (28:7–25</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1030288" algn="l"/>
                <a:tab pos="1600200" algn="l"/>
                <a:tab pos="1604963" algn="l"/>
                <a:tab pos="2062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His Necromantic Inquiry (28:7–14</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1030288" algn="l"/>
                <a:tab pos="1600200" algn="l"/>
                <a:tab pos="1604963" algn="l"/>
                <a:tab pos="2062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Samuel’s Response (28:15–19</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1030288" algn="l"/>
                <a:tab pos="1600200" algn="l"/>
                <a:tab pos="1604963" algn="l"/>
                <a:tab pos="2062163" algn="l"/>
              </a:tabLst>
            </a:pPr>
            <a:r>
              <a:rPr lang="en-US" sz="1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Saul’s Reaction (28:20–25</a:t>
            </a:r>
            <a:r>
              <a:rPr lang="en-US" sz="11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11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r>
              <a:rPr lang="en-US" sz="6200" b="1" dirty="0">
                <a:solidFill>
                  <a:srgbClr val="FFFFCC"/>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		</a:t>
            </a:r>
            <a:r>
              <a:rPr lang="en-US" sz="4000" dirty="0">
                <a:solidFill>
                  <a:srgbClr val="FFFFCC"/>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	</a:t>
            </a:r>
            <a:endParaRPr lang="en-US" sz="4000" dirty="0">
              <a:solidFill>
                <a:srgbClr val="FFFFCC"/>
              </a:solidFill>
              <a:highlight>
                <a:srgbClr val="FFFF00"/>
              </a:highlight>
            </a:endParaRPr>
          </a:p>
        </p:txBody>
      </p:sp>
    </p:spTree>
    <p:extLst>
      <p:ext uri="{BB962C8B-B14F-4D97-AF65-F5344CB8AC3E}">
        <p14:creationId xmlns:p14="http://schemas.microsoft.com/office/powerpoint/2010/main" val="200566601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DEBD5-A34E-6BD2-F89C-31339F97D2B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6A7C573-AA57-B024-D30D-16BE616D0D2B}"/>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588900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410" y="407931"/>
            <a:ext cx="11211813" cy="6042138"/>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496554" y="1893130"/>
            <a:ext cx="10979524" cy="2675220"/>
          </a:xfrm>
          <a:prstGeom prst="rect">
            <a:avLst/>
          </a:prstGeom>
          <a:noFill/>
        </p:spPr>
        <p:txBody>
          <a:bodyPr wrap="square" rtlCol="0">
            <a:spAutoFit/>
          </a:bodyPr>
          <a:lstStyle/>
          <a:p>
            <a:pPr algn="ctr"/>
            <a:r>
              <a:rPr lang="en-US" sz="4800" b="1" dirty="0">
                <a:solidFill>
                  <a:srgbClr val="230000"/>
                </a:solidFill>
                <a:latin typeface="Matura MT Script Capitals" panose="03020802060602070202" pitchFamily="66" charset="0"/>
              </a:rPr>
              <a:t>Lesson 15</a:t>
            </a: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Lst>
            </a:pPr>
            <a:r>
              <a:rPr lang="en-US" sz="40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Witnessing God’s Grace and Glory</a:t>
            </a: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Lst>
            </a:pPr>
            <a:r>
              <a:rPr lang="en-US" sz="4000" b="1"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in the Reign of His Chosen King David</a:t>
            </a:r>
            <a:endParaRPr lang="en-US" sz="40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Lst>
            </a:pPr>
            <a:r>
              <a:rPr lang="en-US" sz="3200"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(1 Samuel 16:1–1 Kings 2:12)</a:t>
            </a:r>
            <a:endParaRPr lang="en-US" sz="32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0633268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2411A-243A-0011-3391-13FDF5C07DB3}"/>
              </a:ext>
            </a:extLst>
          </p:cNvPr>
          <p:cNvSpPr>
            <a:spLocks noGrp="1"/>
          </p:cNvSpPr>
          <p:nvPr>
            <p:ph type="title"/>
          </p:nvPr>
        </p:nvSpPr>
        <p:spPr>
          <a:xfrm>
            <a:off x="838200" y="758530"/>
            <a:ext cx="10515600" cy="854075"/>
          </a:xfrm>
        </p:spPr>
        <p:txBody>
          <a:bodyPr/>
          <a:lstStyle/>
          <a:p>
            <a:r>
              <a:rPr lang="en-US" b="1" dirty="0">
                <a:solidFill>
                  <a:srgbClr val="FFFFCC"/>
                </a:solidFill>
                <a:latin typeface="+mn-lt"/>
              </a:rPr>
              <a:t>A.	Introductory Comments</a:t>
            </a:r>
          </a:p>
        </p:txBody>
      </p:sp>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838200" y="1690688"/>
            <a:ext cx="10515600" cy="4486275"/>
          </a:xfrm>
        </p:spPr>
        <p:txBody>
          <a:bodyPr>
            <a:no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David’s Place in Israelite History and Tradition</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Judging by the frequency with which his name is mentioned, David is by far the most important character in the First Testament. The name David appears 1023 times, compares with 770 for Moses, 350 for Jacob, and 174 for Abraham. This impression is confirmed by the amount of biblical material devoted to him.</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0572446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2411A-243A-0011-3391-13FDF5C07DB3}"/>
              </a:ext>
            </a:extLst>
          </p:cNvPr>
          <p:cNvSpPr>
            <a:spLocks noGrp="1"/>
          </p:cNvSpPr>
          <p:nvPr>
            <p:ph type="title"/>
          </p:nvPr>
        </p:nvSpPr>
        <p:spPr>
          <a:xfrm>
            <a:off x="838200" y="365125"/>
            <a:ext cx="10515600" cy="854075"/>
          </a:xfrm>
        </p:spPr>
        <p:txBody>
          <a:bodyPr/>
          <a:lstStyle/>
          <a:p>
            <a:r>
              <a:rPr lang="en-US" b="1" dirty="0">
                <a:solidFill>
                  <a:srgbClr val="FFFFCC"/>
                </a:solidFill>
                <a:latin typeface="+mn-lt"/>
              </a:rPr>
              <a:t>A.	Introductory Comments</a:t>
            </a:r>
          </a:p>
        </p:txBody>
      </p:sp>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838200" y="1690688"/>
            <a:ext cx="10515600" cy="4486275"/>
          </a:xfrm>
        </p:spPr>
        <p:txBody>
          <a:bodyPr>
            <a:no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David’s Place in Israelite History and Tradition</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Judging by the frequency with which his name is mentioned, David is by far the most important character in the First Testament. The name David appears 1023 times, compares with 770 for Moses, 350 for Jacob, and 174 for Abraham. This impression is confirmed by the amount of biblical material devoted to him.</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3493600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2411A-243A-0011-3391-13FDF5C07DB3}"/>
              </a:ext>
            </a:extLst>
          </p:cNvPr>
          <p:cNvSpPr>
            <a:spLocks noGrp="1"/>
          </p:cNvSpPr>
          <p:nvPr>
            <p:ph type="title"/>
          </p:nvPr>
        </p:nvSpPr>
        <p:spPr>
          <a:xfrm>
            <a:off x="820271" y="681037"/>
            <a:ext cx="10515600" cy="854075"/>
          </a:xfrm>
        </p:spPr>
        <p:txBody>
          <a:bodyPr>
            <a:normAutofit/>
          </a:bodyPr>
          <a:lstStyle/>
          <a:p>
            <a:pPr>
              <a:tabLst>
                <a:tab pos="457200" algn="l"/>
              </a:tabLst>
            </a:pPr>
            <a:r>
              <a:rPr lang="en-US" sz="3600" b="1" dirty="0">
                <a:solidFill>
                  <a:srgbClr val="FFFFCC"/>
                </a:solidFill>
                <a:latin typeface="+mn-lt"/>
              </a:rPr>
              <a:t>a.	David Anticipated</a:t>
            </a:r>
          </a:p>
        </p:txBody>
      </p:sp>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1637414"/>
            <a:ext cx="10739716" cy="4539549"/>
          </a:xfrm>
        </p:spPr>
        <p:txBody>
          <a:bodyPr>
            <a:noAutofit/>
          </a:bodyPr>
          <a:lstStyle/>
          <a:p>
            <a:pPr marL="0" marR="0" indent="0">
              <a:lnSpc>
                <a:spcPct val="100000"/>
              </a:lnSpc>
              <a:spcBef>
                <a:spcPts val="0"/>
              </a:spcBef>
              <a:spcAft>
                <a:spcPts val="1200"/>
              </a:spcAft>
              <a:buNone/>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Prior to the actual narrative of David beginning in 1 Samuel 16, his arrival is anticipated in a wide variety of texts.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371600" marR="0" indent="-681038">
              <a:lnSpc>
                <a:spcPct val="100000"/>
              </a:lnSpc>
              <a:spcBef>
                <a:spcPts val="0"/>
              </a:spcBef>
              <a:spcAft>
                <a:spcPts val="1200"/>
              </a:spcAft>
              <a:buAutoNum type="arabicParenBoth"/>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Genesis 17:6,16 and 35:11 YHWH promised to Abraham and Jacob that they will become a great nation and that kings will come from them.</a:t>
            </a:r>
          </a:p>
          <a:p>
            <a:pPr marL="1371600" marR="0" indent="-681038">
              <a:lnSpc>
                <a:spcPct val="100000"/>
              </a:lnSpc>
              <a:spcBef>
                <a:spcPts val="0"/>
              </a:spcBef>
              <a:spcAft>
                <a:spcPts val="1200"/>
              </a:spcAft>
              <a:buAutoNum type="arabicParenBoth"/>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Genesis 49:8–10 Jacob promised the scepter to the tribe of Judah.</a:t>
            </a:r>
            <a:r>
              <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p>
        </p:txBody>
      </p:sp>
    </p:spTree>
    <p:extLst>
      <p:ext uri="{BB962C8B-B14F-4D97-AF65-F5344CB8AC3E}">
        <p14:creationId xmlns:p14="http://schemas.microsoft.com/office/powerpoint/2010/main" val="346804948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555812"/>
            <a:ext cx="10739716" cy="5621151"/>
          </a:xfrm>
        </p:spPr>
        <p:txBody>
          <a:bodyPr>
            <a:noAutofit/>
          </a:bodyPr>
          <a:lstStyle/>
          <a:p>
            <a:pPr marL="627063" marR="0" indent="-627063">
              <a:lnSpc>
                <a:spcPct val="100000"/>
              </a:lnSpc>
              <a:spcBef>
                <a:spcPts val="0"/>
              </a:spcBef>
              <a:spcAft>
                <a:spcPts val="1200"/>
              </a:spcAft>
              <a:buAutoNum type="arabicParenBoth" startAt="3"/>
              <a:tabLst>
                <a:tab pos="228600" algn="l"/>
                <a:tab pos="6270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Numbers 24:17 the pagan prophet Balaam saw a star and a scepter coming from Jacob/Israel and crushing the foreheads of the enemy.</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27063" marR="0" indent="-627063">
              <a:lnSpc>
                <a:spcPct val="100000"/>
              </a:lnSpc>
              <a:spcBef>
                <a:spcPts val="0"/>
              </a:spcBef>
              <a:spcAft>
                <a:spcPts val="1200"/>
              </a:spcAft>
              <a:buAutoNum type="arabicParenBoth" startAt="3"/>
              <a:tabLst>
                <a:tab pos="228600" algn="l"/>
                <a:tab pos="6270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Deuteronomy 17:14–20 Moses looked forward to the appointment of a king over Israel whom YHWH shall choose.</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27063" marR="0" indent="-627063">
              <a:lnSpc>
                <a:spcPct val="100000"/>
              </a:lnSpc>
              <a:spcBef>
                <a:spcPts val="0"/>
              </a:spcBef>
              <a:spcAft>
                <a:spcPts val="1200"/>
              </a:spcAft>
              <a:buAutoNum type="arabicParenBoth" startAt="3"/>
              <a:tabLst>
                <a:tab pos="228600" algn="l"/>
                <a:tab pos="6270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genealogy at the end of the book of Ruth (4:18–22) anticipated the coming of David. In fact, the primary significance of the book of Ruth lay in the background it provided for the rise of David.</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9462789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723014"/>
            <a:ext cx="10739716" cy="5919832"/>
          </a:xfrm>
        </p:spPr>
        <p:txBody>
          <a:bodyPr>
            <a:noAutofit/>
          </a:bodyPr>
          <a:lstStyle/>
          <a:p>
            <a:pPr marL="690563" marR="0" indent="-690563">
              <a:lnSpc>
                <a:spcPct val="100000"/>
              </a:lnSpc>
              <a:spcBef>
                <a:spcPts val="0"/>
              </a:spcBef>
              <a:spcAft>
                <a:spcPts val="1200"/>
              </a:spcAft>
              <a:buAutoNum type="arabicParenBoth" startAt="6"/>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When Hannah dedicated her son Samuel to YHWH she bursts out in prophetic song, anticipating the universal rule of YHWH through his king, that is, his anointed.</a:t>
            </a:r>
          </a:p>
          <a:p>
            <a:pPr marL="91440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 </a:t>
            </a:r>
            <a:r>
              <a:rPr lang="en-US" b="1" i="0" u="none" strike="noStrike" baseline="30000" dirty="0">
                <a:solidFill>
                  <a:srgbClr val="FFFFCC"/>
                </a:solidFill>
                <a:cs typeface="SBL BibLit" panose="02000000000000000000" pitchFamily="2" charset="-79"/>
              </a:rPr>
              <a:t>9</a:t>
            </a:r>
            <a:r>
              <a:rPr lang="en-US" b="1" i="0" u="none" strike="noStrike" baseline="0" dirty="0">
                <a:solidFill>
                  <a:srgbClr val="FFFFCC"/>
                </a:solidFill>
                <a:cs typeface="SBL BibLit" panose="02000000000000000000" pitchFamily="2" charset="-79"/>
              </a:rPr>
              <a:t> He will guard the feet of his faithful ones, </a:t>
            </a:r>
          </a:p>
          <a:p>
            <a:pPr marL="91440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but the wicked shall be cut off in darkness; </a:t>
            </a:r>
          </a:p>
          <a:p>
            <a:pPr marL="91440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for not by might does one prevail.</a:t>
            </a:r>
          </a:p>
          <a:p>
            <a:pPr marL="91440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 </a:t>
            </a:r>
            <a:r>
              <a:rPr lang="en-US" b="1" i="0" u="none" strike="noStrike" baseline="30000" dirty="0">
                <a:solidFill>
                  <a:srgbClr val="FFFFCC"/>
                </a:solidFill>
                <a:cs typeface="SBL BibLit" panose="02000000000000000000" pitchFamily="2" charset="-79"/>
              </a:rPr>
              <a:t>10</a:t>
            </a:r>
            <a:r>
              <a:rPr lang="en-US" b="1" i="0" u="none" strike="noStrike" baseline="0" dirty="0">
                <a:solidFill>
                  <a:srgbClr val="FFFFCC"/>
                </a:solidFill>
                <a:cs typeface="SBL BibLit" panose="02000000000000000000" pitchFamily="2" charset="-79"/>
              </a:rPr>
              <a:t> YHWH! His adversaries shall be shattered; </a:t>
            </a:r>
          </a:p>
          <a:p>
            <a:pPr marL="91440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the Most High</a:t>
            </a:r>
            <a:r>
              <a:rPr lang="en-US" b="1" i="0" u="none" strike="noStrike" baseline="30000" dirty="0">
                <a:solidFill>
                  <a:srgbClr val="FFFFCC"/>
                </a:solidFill>
                <a:cs typeface="SBL BibLit" panose="02000000000000000000" pitchFamily="2" charset="-79"/>
              </a:rPr>
              <a:t> </a:t>
            </a:r>
            <a:r>
              <a:rPr lang="en-US" b="1" i="0" u="none" strike="noStrike" baseline="0" dirty="0">
                <a:solidFill>
                  <a:srgbClr val="FFFFCC"/>
                </a:solidFill>
                <a:cs typeface="SBL BibLit" panose="02000000000000000000" pitchFamily="2" charset="-79"/>
              </a:rPr>
              <a:t>will thunder in heaven. </a:t>
            </a:r>
          </a:p>
          <a:p>
            <a:pPr marL="91440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YHWH will judge the ends of the earth; </a:t>
            </a:r>
          </a:p>
          <a:p>
            <a:pPr marL="91440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he will give strength to his king, </a:t>
            </a:r>
          </a:p>
          <a:p>
            <a:pPr marL="914400" indent="0" algn="l" rtl="0">
              <a:lnSpc>
                <a:spcPct val="100000"/>
              </a:lnSpc>
              <a:spcBef>
                <a:spcPts val="0"/>
              </a:spcBef>
              <a:spcAft>
                <a:spcPts val="600"/>
              </a:spcAft>
              <a:buNone/>
            </a:pPr>
            <a:r>
              <a:rPr lang="en-US" b="1" i="0" u="none" strike="noStrike" baseline="0" dirty="0">
                <a:solidFill>
                  <a:srgbClr val="FFFFCC"/>
                </a:solidFill>
                <a:cs typeface="SBL BibLit" panose="02000000000000000000" pitchFamily="2" charset="-79"/>
              </a:rPr>
              <a:t>and exalt the power of his anointed." (1 Sam 3:9–10, NRS)</a:t>
            </a:r>
            <a:endParaRPr lang="en-US" b="1" dirty="0">
              <a:solidFill>
                <a:srgbClr val="FFFFCC"/>
              </a:solidFill>
              <a:effectLs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0268579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1233376"/>
            <a:ext cx="10739716" cy="4943587"/>
          </a:xfrm>
        </p:spPr>
        <p:txBody>
          <a:bodyPr>
            <a:noAutofit/>
          </a:bodyPr>
          <a:lstStyle/>
          <a:p>
            <a:pPr marL="690563" marR="0" indent="-690563">
              <a:lnSpc>
                <a:spcPct val="100000"/>
              </a:lnSpc>
              <a:spcBef>
                <a:spcPts val="0"/>
              </a:spcBef>
              <a:spcAft>
                <a:spcPts val="1200"/>
              </a:spcAft>
              <a:buAutoNum type="arabicParenBoth" startAt="7"/>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1 Samuel 13:14 Samuel announced to Saul that YHWH has sought out the man after his own heart (that is the person he had in mind from the beginning) and appointed him ruler over his people Israel. In v. 28 he reiterated that Saul’s kingdom has been torn from him and given to his neighbor who was preferred over him.</a:t>
            </a:r>
          </a:p>
        </p:txBody>
      </p:sp>
    </p:spTree>
    <p:extLst>
      <p:ext uri="{BB962C8B-B14F-4D97-AF65-F5344CB8AC3E}">
        <p14:creationId xmlns:p14="http://schemas.microsoft.com/office/powerpoint/2010/main" val="28507459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555812" y="946298"/>
            <a:ext cx="11277600" cy="5723443"/>
          </a:xfrm>
        </p:spPr>
        <p:txBody>
          <a:bodyPr>
            <a:normAutofit lnSpcReduction="10000"/>
          </a:bodyPr>
          <a:lstStyle/>
          <a:p>
            <a:pPr marL="514350" marR="0" indent="-514350">
              <a:lnSpc>
                <a:spcPct val="100000"/>
              </a:lnSpc>
              <a:spcBef>
                <a:spcPts val="0"/>
              </a:spcBef>
              <a:spcAft>
                <a:spcPts val="1200"/>
              </a:spcAft>
              <a:buAutoNum type="alphaLcPeriod" startAt="3"/>
              <a:tabLst>
                <a:tab pos="228600" algn="l"/>
                <a:tab pos="573088"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Shaping. Many different elements are involved in the shaping of Hebrew narrative. We will highlight just a few.</a:t>
            </a:r>
          </a:p>
          <a:p>
            <a:pPr marL="1147763" marR="0" indent="-636588">
              <a:lnSpc>
                <a:spcPct val="100000"/>
              </a:lnSpc>
              <a:spcBef>
                <a:spcPts val="0"/>
              </a:spcBef>
              <a:spcAft>
                <a:spcPts val="1200"/>
              </a:spcAft>
              <a:buAutoNum type="arabicParenBoth"/>
              <a:tabLst>
                <a:tab pos="228600" algn="l"/>
                <a:tab pos="457200" algn="l"/>
                <a:tab pos="860425"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Key words. These are lead words repeated in a story to highlight an idea. In Exod 33:11–23 the Hebrew word for word “face” occurs seven times.</a:t>
            </a:r>
          </a:p>
          <a:p>
            <a:pPr marL="1147763" marR="0" indent="-636588">
              <a:lnSpc>
                <a:spcPct val="100000"/>
              </a:lnSpc>
              <a:spcBef>
                <a:spcPts val="0"/>
              </a:spcBef>
              <a:spcAft>
                <a:spcPts val="1200"/>
              </a:spcAft>
              <a:buAutoNum type="arabicParenBoth"/>
              <a:tabLst>
                <a:tab pos="228600" algn="l"/>
                <a:tab pos="457200" algn="l"/>
                <a:tab pos="860425"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Repetition. Repetition is not restricted to lead words and motifs. Often phrases and entire statements are repeated. When this occurs note how exact is the repetition, and if deviations occur ask why. The reshaping is always intentional.</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6226374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2411A-243A-0011-3391-13FDF5C07DB3}"/>
              </a:ext>
            </a:extLst>
          </p:cNvPr>
          <p:cNvSpPr>
            <a:spLocks noGrp="1"/>
          </p:cNvSpPr>
          <p:nvPr>
            <p:ph type="title"/>
          </p:nvPr>
        </p:nvSpPr>
        <p:spPr>
          <a:xfrm>
            <a:off x="708213" y="928650"/>
            <a:ext cx="10515600" cy="854075"/>
          </a:xfrm>
        </p:spPr>
        <p:txBody>
          <a:bodyPr>
            <a:normAutofit/>
          </a:bodyPr>
          <a:lstStyle/>
          <a:p>
            <a:pPr>
              <a:tabLst>
                <a:tab pos="457200" algn="l"/>
              </a:tabLst>
            </a:pPr>
            <a:r>
              <a:rPr lang="en-US" sz="3600" b="1" dirty="0">
                <a:solidFill>
                  <a:srgbClr val="FFFFCC"/>
                </a:solidFill>
                <a:latin typeface="+mn-lt"/>
              </a:rPr>
              <a:t>a.	David and His Reign Described in Samuel-Kings</a:t>
            </a:r>
          </a:p>
        </p:txBody>
      </p:sp>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2328529"/>
            <a:ext cx="10739716" cy="4316819"/>
          </a:xfrm>
        </p:spPr>
        <p:txBody>
          <a:bodyPr>
            <a:noAutofit/>
          </a:bodyPr>
          <a:lstStyle/>
          <a:p>
            <a:pPr marL="0" indent="0">
              <a:lnSpc>
                <a:spcPct val="100000"/>
              </a:lnSpc>
              <a:spcBef>
                <a:spcPts val="0"/>
              </a:spcBef>
              <a:spcAft>
                <a:spcPts val="1200"/>
              </a:spcAft>
              <a:buNone/>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As we have come to expect from earlier discussion of Hebrew historiographic narrative, the authors of the Samuel–Kings had a clear agenda. </a:t>
            </a:r>
          </a:p>
          <a:p>
            <a:pPr marL="0" indent="0">
              <a:lnSpc>
                <a:spcPct val="100000"/>
              </a:lnSpc>
              <a:spcBef>
                <a:spcPts val="0"/>
              </a:spcBef>
              <a:spcAft>
                <a:spcPts val="1200"/>
              </a:spcAft>
              <a:buNone/>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is reflected in the way materials are selected and arranged to reflect the absolute centrality of David. The attention given to different periods in Israelite history is quite unbalanced as the following chart indicates: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5795732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609600"/>
            <a:ext cx="10739716" cy="5567364"/>
          </a:xfrm>
        </p:spPr>
        <p:txBody>
          <a:bodyPr>
            <a:noAutofit/>
          </a:bodyPr>
          <a:lstStyle/>
          <a:p>
            <a:pPr marL="457200" indent="-457200">
              <a:lnSpc>
                <a:spcPct val="107000"/>
              </a:lnSpc>
              <a:spcBef>
                <a:spcPts val="0"/>
              </a:spcBef>
              <a:buNone/>
              <a:tabLst>
                <a:tab pos="228600" algn="l"/>
                <a:tab pos="341313" algn="l"/>
                <a:tab pos="457200" algn="l"/>
                <a:tab pos="685800" algn="l"/>
                <a:tab pos="914400" algn="l"/>
                <a:tab pos="1143000" algn="l"/>
                <a:tab pos="1371600" algn="l"/>
                <a:tab pos="1600200" algn="l"/>
                <a:tab pos="2976563" algn="l"/>
                <a:tab pos="3200400" algn="l"/>
              </a:tabLst>
            </a:pPr>
            <a:r>
              <a:rPr lang="en-US" sz="3400" b="1" u="sng"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4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Dates 			Years	Historical Period	</a:t>
            </a:r>
            <a:r>
              <a:rPr lang="en-US" sz="20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Number of Chapters</a:t>
            </a:r>
            <a:endParaRPr lang="en-US" sz="2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32004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1030–930 BC	100	United Monarchy		 66</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32004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930–722 BC	208	Divided Kingdoms		 28</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32004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4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722–586 BC	   36	Kingdom of Judah		   8</a:t>
            </a:r>
            <a:endParaRPr lang="en-US" sz="3400" b="1" u="sng"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3200400" algn="l"/>
                <a:tab pos="4572000" algn="l"/>
                <a:tab pos="9028113"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1030–536 BC	444	Iron Age Israel	102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6821597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1190846"/>
            <a:ext cx="10739716" cy="5541647"/>
          </a:xfrm>
        </p:spPr>
        <p:txBody>
          <a:bodyPr>
            <a:noAutofit/>
          </a:bodyPr>
          <a:lstStyle/>
          <a:p>
            <a:pPr marL="0" marR="0" indent="0">
              <a:lnSpc>
                <a:spcPct val="100000"/>
              </a:lnSpc>
              <a:spcBef>
                <a:spcPts val="0"/>
              </a:spcBef>
              <a:spcAft>
                <a:spcPts val="600"/>
              </a:spcAft>
              <a:buNone/>
              <a:tabLst>
                <a:tab pos="0" algn="l"/>
                <a:tab pos="685800" algn="l"/>
                <a:tab pos="6905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imbalance is even more striking when the treatment given David is isolated. 42 chapters, or 41% of the text is devoted to a 40-year period, or 9% of the nation’s history. </a:t>
            </a:r>
          </a:p>
          <a:p>
            <a:pPr marL="0" marR="0" indent="0">
              <a:lnSpc>
                <a:spcPct val="100000"/>
              </a:lnSpc>
              <a:spcBef>
                <a:spcPts val="0"/>
              </a:spcBef>
              <a:spcAft>
                <a:spcPts val="600"/>
              </a:spcAft>
              <a:buNone/>
              <a:tabLst>
                <a:tab pos="0" algn="l"/>
                <a:tab pos="685800" algn="l"/>
                <a:tab pos="6905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Actually the time of the middle period should be doubled so that 42 chapters out of 102 are devoted to 40 years out of 652 years of political history (6%). </a:t>
            </a:r>
          </a:p>
          <a:p>
            <a:pPr marL="0" marR="0" indent="0">
              <a:lnSpc>
                <a:spcPct val="100000"/>
              </a:lnSpc>
              <a:spcBef>
                <a:spcPts val="0"/>
              </a:spcBef>
              <a:spcAft>
                <a:spcPts val="600"/>
              </a:spcAft>
              <a:buNone/>
              <a:tabLst>
                <a:tab pos="0" algn="l"/>
                <a:tab pos="685800" algn="l"/>
                <a:tab pos="6905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Compare this with one of the last kings, Manasseh, whose 55-year reign exceeded David’s by 37.5%. </a:t>
            </a:r>
          </a:p>
          <a:p>
            <a:pPr marL="0" marR="0" indent="0">
              <a:lnSpc>
                <a:spcPct val="100000"/>
              </a:lnSpc>
              <a:spcBef>
                <a:spcPts val="0"/>
              </a:spcBef>
              <a:spcAft>
                <a:spcPts val="600"/>
              </a:spcAft>
              <a:buNone/>
              <a:tabLst>
                <a:tab pos="0" algn="l"/>
                <a:tab pos="685800" algn="l"/>
                <a:tab pos="6905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Yet this half century+ is dismissed in 18 verses (2 Kgs 21:1–18). 12% of the period receives less than 1% of the attention. Others are similarly “insulted.”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7713303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268941"/>
            <a:ext cx="11268634" cy="6463553"/>
          </a:xfrm>
        </p:spPr>
        <p:txBody>
          <a:bodyPr>
            <a:noAutofit/>
          </a:bodyPr>
          <a:lstStyle/>
          <a:p>
            <a:pPr marL="0" marR="0" indent="0" defTabSz="962025">
              <a:lnSpc>
                <a:spcPct val="107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6400800" algn="l"/>
              </a:tabLst>
            </a:pPr>
            <a:r>
              <a:rPr lang="en-US" sz="34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King						Length of Reign	    Amount of Attention</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Judaean Kings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2797175" algn="l"/>
                <a:tab pos="7315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Asa					41 years (1 Kgs 15:10)	17 verses (15:9–25)</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2797175" algn="l"/>
                <a:tab pos="7315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Jehoshaphat	25 years (22:42)	51 verses (22:1–51)</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2797175" algn="l"/>
                <a:tab pos="7315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Jehoash	40 years (2 Kgs 12:2)	22 verses (12:1–22)</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2797175" algn="l"/>
                <a:tab pos="7315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Uzziah		52 years (15:2) 	7 verses (15:1–7)</a:t>
            </a:r>
          </a:p>
          <a:p>
            <a:pPr marL="0" marR="0" indent="0">
              <a:lnSpc>
                <a:spcPct val="107000"/>
              </a:lnSpc>
              <a:spcBef>
                <a:spcPts val="0"/>
              </a:spcBef>
              <a:spcAft>
                <a:spcPts val="0"/>
              </a:spcAft>
              <a:buNone/>
              <a:tabLst>
                <a:tab pos="228600" algn="l"/>
                <a:tab pos="457200" algn="l"/>
                <a:tab pos="685800" algn="l"/>
                <a:tab pos="914400" algn="l"/>
                <a:tab pos="1143000" algn="l"/>
                <a:tab pos="1371600" algn="l"/>
                <a:tab pos="2797175" algn="l"/>
                <a:tab pos="7315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Israelite Kings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Baasha</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4 years (1 Kgs 15:3–4)	8 verses (</a:t>
            </a:r>
            <a:r>
              <a:rPr lang="en-US" sz="2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15:3–4; 16:1–6</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Jeroboam II	41 years (2 Kgs 14:23) 	7 verses (14:23–29)</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Pekah</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20 years (15:27) 		5 verses (15:27–31)</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9206496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268941"/>
            <a:ext cx="11268634" cy="6463553"/>
          </a:xfrm>
        </p:spPr>
        <p:txBody>
          <a:bodyPr>
            <a:noAutofit/>
          </a:bodyPr>
          <a:lstStyle/>
          <a:p>
            <a:pPr marL="53975" marR="0" indent="0">
              <a:lnSpc>
                <a:spcPct val="100000"/>
              </a:lnSpc>
              <a:spcBef>
                <a:spcPts val="0"/>
              </a:spcBef>
              <a:spcAft>
                <a:spcPts val="1200"/>
              </a:spcAft>
              <a:buNone/>
              <a:tabLst>
                <a:tab pos="228600" algn="l"/>
                <a:tab pos="6270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Obviously, the author was fixated on the personality and role of David. This is reflected in other ways as well. The author stresses that David was the divinely elected king (not Saul), the man after God’s own heart (1 Sam 16:1–13; 2 Sam 6:2; 1 Kgs 8:16; 11:34); his dynasty had exclusive and eternal title to the throne of Judah (2 Sam 7:11–16,25; 1 Kgs 2:33,45; 8:25; 9:5). </a:t>
            </a:r>
          </a:p>
          <a:p>
            <a:pPr marL="53975" marR="0" indent="0">
              <a:lnSpc>
                <a:spcPct val="100000"/>
              </a:lnSpc>
              <a:spcBef>
                <a:spcPts val="0"/>
              </a:spcBef>
              <a:spcAft>
                <a:spcPts val="1200"/>
              </a:spcAft>
              <a:buNone/>
              <a:tabLst>
                <a:tab pos="228600" algn="l"/>
                <a:tab pos="6270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David is held up as the dynastic symbol and model of rule against which all later kings are evaluated (e.g., 1 Kgs 15:3; 18:3). In fact, on several occasions the narrator explicitly states that YHWH was gracious to later kings for David’s sake (1 Kgs 11:34; 15:4).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5819490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268941"/>
            <a:ext cx="11268634" cy="6463553"/>
          </a:xfrm>
        </p:spPr>
        <p:txBody>
          <a:bodyPr>
            <a:noAutofit/>
          </a:bodyPr>
          <a:lstStyle/>
          <a:p>
            <a:pPr marL="53975" marR="0" indent="0">
              <a:lnSpc>
                <a:spcPct val="100000"/>
              </a:lnSpc>
              <a:spcBef>
                <a:spcPts val="0"/>
              </a:spcBef>
              <a:spcAft>
                <a:spcPts val="1200"/>
              </a:spcAft>
              <a:buNone/>
              <a:tabLst>
                <a:tab pos="228600" algn="l"/>
                <a:tab pos="6270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other hand, the actual portrayal of David is quite inconsistent. In the so-called “Succession Narrative” (2 Samuel 11 – 1 Kings 2) the impression of him that one receives is anything but favorable. </a:t>
            </a:r>
          </a:p>
          <a:p>
            <a:pPr marL="53975" marR="0" indent="0">
              <a:lnSpc>
                <a:spcPct val="100000"/>
              </a:lnSpc>
              <a:spcBef>
                <a:spcPts val="0"/>
              </a:spcBef>
              <a:spcAft>
                <a:spcPts val="1200"/>
              </a:spcAft>
              <a:buNone/>
              <a:tabLst>
                <a:tab pos="228600" algn="l"/>
                <a:tab pos="6270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Even so, the narrator paused on numerous occasions to point out the exceptional spiritual quality of the man (1 Kgs 11:33–38; 14:8; 15:3–5). </a:t>
            </a:r>
          </a:p>
          <a:p>
            <a:pPr marL="53975" marR="0" indent="0">
              <a:lnSpc>
                <a:spcPct val="100000"/>
              </a:lnSpc>
              <a:spcBef>
                <a:spcPts val="0"/>
              </a:spcBef>
              <a:spcAft>
                <a:spcPts val="1200"/>
              </a:spcAft>
              <a:buNone/>
              <a:tabLst>
                <a:tab pos="228600" algn="l"/>
                <a:tab pos="6270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narrator gives only two kings his wholesale endorsement (Hezekiah, 2 Kgs 18:3–6; Josiah 22:2). In both instances the point is made that they emulated David in their conduct.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0101807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268941"/>
            <a:ext cx="11268634" cy="6463553"/>
          </a:xfrm>
        </p:spPr>
        <p:txBody>
          <a:bodyPr>
            <a:noAutofit/>
          </a:bodyPr>
          <a:lstStyle/>
          <a:p>
            <a:pPr marL="53975" marR="0" indent="0">
              <a:lnSpc>
                <a:spcPct val="100000"/>
              </a:lnSpc>
              <a:spcBef>
                <a:spcPts val="0"/>
              </a:spcBef>
              <a:spcAft>
                <a:spcPts val="1200"/>
              </a:spcAft>
              <a:buNone/>
              <a:tabLst>
                <a:tab pos="228600" algn="l"/>
                <a:tab pos="6270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David is presented as “that king whom YHWH has chosen” (Deut 17:14–20). The role of Saul in the narrative was primarily to serve as a foil for David. His was an aborted experiment in kingship. Its failure was almost inevitable because it is improperly motivated from the beginning, and while he was attractive on the outside, he suffered from serious character flaws. </a:t>
            </a:r>
          </a:p>
          <a:p>
            <a:pPr marL="53975" marR="0" indent="0">
              <a:lnSpc>
                <a:spcPct val="100000"/>
              </a:lnSpc>
              <a:spcBef>
                <a:spcPts val="0"/>
              </a:spcBef>
              <a:spcAft>
                <a:spcPts val="1200"/>
              </a:spcAft>
              <a:buNone/>
              <a:tabLst>
                <a:tab pos="228600" algn="l"/>
                <a:tab pos="6270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His appointment flew in the face of Deuteronomy 17; David represented the fulfillment of the Mosaic charter for kingship. In fact, Saul was so inconsequential for the movement of the divine program that the author/editors have not even preserved the length of his reign (1 Sam 13:1).</a:t>
            </a:r>
          </a:p>
          <a:p>
            <a:pPr marL="53975" marR="0" indent="0">
              <a:lnSpc>
                <a:spcPct val="100000"/>
              </a:lnSpc>
              <a:spcBef>
                <a:spcPts val="0"/>
              </a:spcBef>
              <a:spcAft>
                <a:spcPts val="1200"/>
              </a:spcAft>
              <a:buNone/>
              <a:tabLst>
                <a:tab pos="228600" algn="l"/>
                <a:tab pos="6270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But all this serves to shrink his personality in relation to the towering figure of David.</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4243194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681318"/>
            <a:ext cx="11268634" cy="6051176"/>
          </a:xfrm>
        </p:spPr>
        <p:txBody>
          <a:bodyPr>
            <a:noAutofit/>
          </a:bodyPr>
          <a:lstStyle/>
          <a:p>
            <a:pPr marL="53975" marR="0" indent="0">
              <a:lnSpc>
                <a:spcPct val="100000"/>
              </a:lnSpc>
              <a:spcBef>
                <a:spcPts val="0"/>
              </a:spcBef>
              <a:spcAft>
                <a:spcPts val="1200"/>
              </a:spcAft>
              <a:buNone/>
              <a:tabLst>
                <a:tab pos="228600" algn="l"/>
                <a:tab pos="6270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It was his reflection on this event that precipitated directly YHWH’s disclosure to him of his eternal covenant (2 Samuel 7). The last significant event in his reign involved his purchase of the threshing floor of Araunah, which eventually became the actual site of the Temple (2 Sam 24:18–25). </a:t>
            </a:r>
          </a:p>
          <a:p>
            <a:pPr marL="53975" marR="0" indent="0">
              <a:lnSpc>
                <a:spcPct val="100000"/>
              </a:lnSpc>
              <a:spcBef>
                <a:spcPts val="0"/>
              </a:spcBef>
              <a:spcAft>
                <a:spcPts val="1200"/>
              </a:spcAft>
              <a:buNone/>
              <a:tabLst>
                <a:tab pos="228600" algn="l"/>
                <a:tab pos="627063"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As far as Solomon is concerned, almost half of the narrative (1 Kgs 5:16–8:66) is devoted to his completion of the project so dear to David’s heart.</a:t>
            </a:r>
            <a:r>
              <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p>
        </p:txBody>
      </p:sp>
    </p:spTree>
    <p:extLst>
      <p:ext uri="{BB962C8B-B14F-4D97-AF65-F5344CB8AC3E}">
        <p14:creationId xmlns:p14="http://schemas.microsoft.com/office/powerpoint/2010/main" val="2336991544"/>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448235"/>
            <a:ext cx="11268634" cy="6284259"/>
          </a:xfrm>
        </p:spPr>
        <p:txBody>
          <a:bodyPr>
            <a:noAutofit/>
          </a:bodyPr>
          <a:lstStyle/>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preoccupation with Jerusalem continues throughout the narrative. Jeroboam’s calves at Bethel and Dan are denounced so emphatically because, among other things, they challenge the supremacy of Jerusalem (1 Kgs 12:25–33). </a:t>
            </a: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introduction of cultic innovations into the Temple receives special attention. </a:t>
            </a: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several occasions the plundering of the Temple is related directly to such events (Ahaz, 2 Kgs 16:2–19 [1/2 of the material devoted to Ahaz]; Manasseh, 21:21; 23:26; 24:3–4). On the other hand, reforms involving the Temple and its cult call for special treatment. </a:t>
            </a: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4165279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546847" y="448235"/>
            <a:ext cx="11430000" cy="6284259"/>
          </a:xfrm>
        </p:spPr>
        <p:txBody>
          <a:bodyPr>
            <a:noAutofit/>
          </a:bodyPr>
          <a:lstStyle/>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preoccupation with Jerusalem continues throughout the narrative. Jeroboam’s calves at Bethel and Dan are denounced so emphatically because, among other things, they challenge the supremacy of Jerusalem (1 Kgs 12:25–33). </a:t>
            </a: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introduction of cultic innovations into the Temple receives special attention. </a:t>
            </a: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several occasions the plundering of the Temple is related directly to such events (Ahaz, 2 Kgs 16:2–19 [1/2 of the material devoted to Ahaz]; Manasseh, 21:21; 23:26; 24:3–4). </a:t>
            </a: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other hand, reforms involving the Temple and its cult call for special treatment.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0419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555812" y="478465"/>
            <a:ext cx="11277600" cy="6191276"/>
          </a:xfrm>
        </p:spPr>
        <p:txBody>
          <a:bodyPr>
            <a:normAutofit lnSpcReduction="10000"/>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Judges 6:25–32</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1371600">
              <a:lnSpc>
                <a:spcPct val="100000"/>
              </a:lnSpc>
              <a:spcBef>
                <a:spcPts val="0"/>
              </a:spcBef>
              <a:spcAft>
                <a:spcPts val="600"/>
              </a:spcAft>
              <a:buNone/>
              <a:tabLst>
                <a:tab pos="228600" algn="l"/>
                <a:tab pos="573088"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vv. 25f.	Pull down the altar;</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1371600">
              <a:lnSpc>
                <a:spcPct val="100000"/>
              </a:lnSpc>
              <a:spcBef>
                <a:spcPts val="0"/>
              </a:spcBef>
              <a:spcAft>
                <a:spcPts val="600"/>
              </a:spcAft>
              <a:buNone/>
              <a:tabLst>
                <a:tab pos="228600" algn="l"/>
                <a:tab pos="573088"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Cut down the Asherah that is beside it;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1371600">
              <a:lnSpc>
                <a:spcPct val="100000"/>
              </a:lnSpc>
              <a:spcBef>
                <a:spcPts val="0"/>
              </a:spcBef>
              <a:spcAft>
                <a:spcPts val="600"/>
              </a:spcAft>
              <a:buNone/>
              <a:tabLst>
                <a:tab pos="228600" algn="l"/>
                <a:tab pos="573088"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Offer a bull.</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1371600">
              <a:lnSpc>
                <a:spcPct val="100000"/>
              </a:lnSpc>
              <a:spcBef>
                <a:spcPts val="0"/>
              </a:spcBef>
              <a:spcAft>
                <a:spcPts val="600"/>
              </a:spcAft>
              <a:buNone/>
              <a:tabLst>
                <a:tab pos="228600" algn="l"/>
                <a:tab pos="573088"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v. 28</a:t>
            </a:r>
            <a:r>
              <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altar was torn down;</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1371600">
              <a:lnSpc>
                <a:spcPct val="100000"/>
              </a:lnSpc>
              <a:spcBef>
                <a:spcPts val="0"/>
              </a:spcBef>
              <a:spcAft>
                <a:spcPts val="600"/>
              </a:spcAft>
              <a:buNone/>
              <a:tabLst>
                <a:tab pos="228600" algn="l"/>
                <a:tab pos="573088"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Asherah that was beside it was cut down;</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1371600">
              <a:lnSpc>
                <a:spcPct val="100000"/>
              </a:lnSpc>
              <a:spcBef>
                <a:spcPts val="0"/>
              </a:spcBef>
              <a:spcAft>
                <a:spcPts val="600"/>
              </a:spcAft>
              <a:buNone/>
              <a:tabLst>
                <a:tab pos="228600" algn="l"/>
                <a:tab pos="573088"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bull was offered.</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1371600">
              <a:lnSpc>
                <a:spcPct val="100000"/>
              </a:lnSpc>
              <a:spcBef>
                <a:spcPts val="0"/>
              </a:spcBef>
              <a:spcAft>
                <a:spcPts val="600"/>
              </a:spcAft>
              <a:buNone/>
              <a:tabLst>
                <a:tab pos="228600" algn="l"/>
                <a:tab pos="573088"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v. 30			For he has torn down the altar of Baal;</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1371600">
              <a:lnSpc>
                <a:spcPct val="100000"/>
              </a:lnSpc>
              <a:spcBef>
                <a:spcPts val="0"/>
              </a:spcBef>
              <a:spcAft>
                <a:spcPts val="600"/>
              </a:spcAft>
              <a:buNone/>
              <a:tabLst>
                <a:tab pos="228600" algn="l"/>
                <a:tab pos="573088"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He has cut down the Asherah that was beside it.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1371600">
              <a:lnSpc>
                <a:spcPct val="100000"/>
              </a:lnSpc>
              <a:spcBef>
                <a:spcPts val="0"/>
              </a:spcBef>
              <a:spcAft>
                <a:spcPts val="600"/>
              </a:spcAft>
              <a:buNone/>
              <a:tabLst>
                <a:tab pos="228600" algn="l"/>
                <a:tab pos="573088"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v. 31			someone has torn down the altar.</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1371600">
              <a:lnSpc>
                <a:spcPct val="100000"/>
              </a:lnSpc>
              <a:spcBef>
                <a:spcPts val="0"/>
              </a:spcBef>
              <a:spcAft>
                <a:spcPts val="600"/>
              </a:spcAft>
              <a:buNone/>
              <a:tabLst>
                <a:tab pos="228600" algn="l"/>
                <a:tab pos="573088"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v. 32			He has torn down his altar.</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3902831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1111624"/>
            <a:ext cx="11268634" cy="5620870"/>
          </a:xfrm>
        </p:spPr>
        <p:txBody>
          <a:bodyPr>
            <a:noAutofit/>
          </a:bodyPr>
          <a:lstStyle/>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Not much else about the reigns of Jehoash, 2 Kgs 12:1–21), or Josiah (22–23) seemed to matter.</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Even as David receives all this attention, in the composition we observe a distinct literary strategy of “crossing.” </a:t>
            </a: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phenomenon occurs at several levels:</a:t>
            </a: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3520042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59AFA-8536-C96B-5043-882D94CD641C}"/>
              </a:ext>
            </a:extLst>
          </p:cNvPr>
          <p:cNvSpPr>
            <a:spLocks noGrp="1"/>
          </p:cNvSpPr>
          <p:nvPr>
            <p:ph idx="1"/>
          </p:nvPr>
        </p:nvSpPr>
        <p:spPr>
          <a:xfrm>
            <a:off x="708213" y="600635"/>
            <a:ext cx="11268634" cy="6131859"/>
          </a:xfrm>
        </p:spPr>
        <p:txBody>
          <a:bodyPr>
            <a:noAutofit/>
          </a:bodyPr>
          <a:lstStyle/>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rise Samuel coincides with (and occurs in response to?) the demise of Eli.</a:t>
            </a: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rise of the prophetic institution coincides with (and occurs in response to?) the decline of the priesthood.</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rise of the monarchic institution coincides with the decline of the theocracy.</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rise of David coincides with the demise of Saul.</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rise of Jeroboam and the northern kingdom coincides with the decline of the Davidic house.</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0" algn="l"/>
                <a:tab pos="2286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2264002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FA0B9-F72B-F10F-D884-A0733E5514F6}"/>
              </a:ext>
            </a:extLst>
          </p:cNvPr>
          <p:cNvSpPr>
            <a:spLocks noGrp="1"/>
          </p:cNvSpPr>
          <p:nvPr>
            <p:ph type="title"/>
          </p:nvPr>
        </p:nvSpPr>
        <p:spPr>
          <a:xfrm>
            <a:off x="838200" y="365125"/>
            <a:ext cx="10515600" cy="782357"/>
          </a:xfrm>
        </p:spPr>
        <p:txBody>
          <a:bodyPr>
            <a:normAutofit/>
          </a:bodyPr>
          <a:lstStyle/>
          <a:p>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David Celebrated in Chronicles</a:t>
            </a:r>
            <a:endParaRPr lang="en-US" sz="3400" b="1" dirty="0">
              <a:solidFill>
                <a:srgbClr val="FFFFCC"/>
              </a:solidFill>
            </a:endParaRPr>
          </a:p>
        </p:txBody>
      </p:sp>
      <p:sp>
        <p:nvSpPr>
          <p:cNvPr id="3" name="Content Placeholder 2">
            <a:extLst>
              <a:ext uri="{FF2B5EF4-FFF2-40B4-BE49-F238E27FC236}">
                <a16:creationId xmlns:a16="http://schemas.microsoft.com/office/drawing/2014/main" id="{B357DFD4-E376-B874-EE0F-1CFAE93CE0BF}"/>
              </a:ext>
            </a:extLst>
          </p:cNvPr>
          <p:cNvSpPr>
            <a:spLocks noGrp="1"/>
          </p:cNvSpPr>
          <p:nvPr>
            <p:ph idx="1"/>
          </p:nvPr>
        </p:nvSpPr>
        <p:spPr>
          <a:xfrm>
            <a:off x="502024" y="1577787"/>
            <a:ext cx="11107270" cy="4599175"/>
          </a:xfrm>
        </p:spPr>
        <p:txBody>
          <a:bodyPr>
            <a:noAutofit/>
          </a:bodyPr>
          <a:lstStyle/>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rPr>
              <a:t>The ideology of the Chronicler is quite different from that of the author of Samuel–Kings. It reflects new </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concerns arising from a new post–exilic historical situation. </a:t>
            </a:r>
          </a:p>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terminus a quo of Chronicles is determined by the reference to Cyrus’ Decree of 538 BC in 2 Chron 36:22–23. A date of 400 BC is reasonable. In the absence of dynastic rule, the post-exilic period was characterized by the ascendancy of the priesthood. </a:t>
            </a:r>
            <a:endParaRPr lang="en-US" sz="3400" dirty="0">
              <a:solidFill>
                <a:srgbClr val="FFFFCC"/>
              </a:solidFill>
            </a:endParaRPr>
          </a:p>
        </p:txBody>
      </p:sp>
    </p:spTree>
    <p:extLst>
      <p:ext uri="{BB962C8B-B14F-4D97-AF65-F5344CB8AC3E}">
        <p14:creationId xmlns:p14="http://schemas.microsoft.com/office/powerpoint/2010/main" val="112156929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57DFD4-E376-B874-EE0F-1CFAE93CE0BF}"/>
              </a:ext>
            </a:extLst>
          </p:cNvPr>
          <p:cNvSpPr>
            <a:spLocks noGrp="1"/>
          </p:cNvSpPr>
          <p:nvPr>
            <p:ph idx="1"/>
          </p:nvPr>
        </p:nvSpPr>
        <p:spPr>
          <a:xfrm>
            <a:off x="502024" y="448235"/>
            <a:ext cx="11107270" cy="5728728"/>
          </a:xfrm>
        </p:spPr>
        <p:txBody>
          <a:bodyPr>
            <a:noAutofit/>
          </a:bodyPr>
          <a:lstStyle/>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rPr>
              <a:t>The ideology of the Chronicler is quite different from that of the author of Samuel–Kings. It reflects new </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concerns arising from a new post–exilic historical situation. </a:t>
            </a:r>
          </a:p>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terminus a quo of Chronicles is determined by the reference to Cyrus’ Decree of 538 BC in 2 Chron 36:22–23. A date of 400 BC is reasonable. </a:t>
            </a:r>
          </a:p>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the absence of dynastic rule, the post-exilic period was characterized by the ascendancy of the priesthood. It is not surprising, therefore, that priestly concerns, such as the genealogies in the early chapters, and the concern for Jerusalem and the Temple cult dominate the narrative. </a:t>
            </a:r>
            <a:endParaRPr lang="en-US" sz="3400" dirty="0">
              <a:solidFill>
                <a:srgbClr val="FFFFCC"/>
              </a:solidFill>
            </a:endParaRPr>
          </a:p>
        </p:txBody>
      </p:sp>
    </p:spTree>
    <p:extLst>
      <p:ext uri="{BB962C8B-B14F-4D97-AF65-F5344CB8AC3E}">
        <p14:creationId xmlns:p14="http://schemas.microsoft.com/office/powerpoint/2010/main" val="374208811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57DFD4-E376-B874-EE0F-1CFAE93CE0BF}"/>
              </a:ext>
            </a:extLst>
          </p:cNvPr>
          <p:cNvSpPr>
            <a:spLocks noGrp="1"/>
          </p:cNvSpPr>
          <p:nvPr>
            <p:ph idx="1"/>
          </p:nvPr>
        </p:nvSpPr>
        <p:spPr>
          <a:xfrm>
            <a:off x="502024" y="448235"/>
            <a:ext cx="11107270" cy="5728728"/>
          </a:xfrm>
        </p:spPr>
        <p:txBody>
          <a:bodyPr>
            <a:noAutofit/>
          </a:bodyPr>
          <a:lstStyle/>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election of David is closely associated with God’s choice of Jerusalem. The detailed descriptions of the administration of the Temple and the listing of its personnel provide information found nowhere else. Throughout the Chronicler seems concerned to demonstrate that the new commonwealth is actually an extension of the pre-exilic theocracy.</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Chronicler’s interests are reflected when the relative amounts of space devoted to the respective rulers are compared, as in the following diagram:</a:t>
            </a:r>
            <a:endParaRPr lang="en-US" sz="3400" dirty="0">
              <a:solidFill>
                <a:srgbClr val="FFFFCC"/>
              </a:solidFill>
            </a:endParaRPr>
          </a:p>
        </p:txBody>
      </p:sp>
    </p:spTree>
    <p:extLst>
      <p:ext uri="{BB962C8B-B14F-4D97-AF65-F5344CB8AC3E}">
        <p14:creationId xmlns:p14="http://schemas.microsoft.com/office/powerpoint/2010/main" val="240801117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57DFD4-E376-B874-EE0F-1CFAE93CE0BF}"/>
              </a:ext>
            </a:extLst>
          </p:cNvPr>
          <p:cNvSpPr>
            <a:spLocks noGrp="1"/>
          </p:cNvSpPr>
          <p:nvPr>
            <p:ph idx="1"/>
          </p:nvPr>
        </p:nvSpPr>
        <p:spPr>
          <a:xfrm>
            <a:off x="502024" y="448235"/>
            <a:ext cx="11385176" cy="5728728"/>
          </a:xfrm>
        </p:spPr>
        <p:txBody>
          <a:bodyPr>
            <a:noAutofit/>
          </a:bodyPr>
          <a:lstStyle/>
          <a:p>
            <a:pPr marL="0" marR="0" indent="0">
              <a:lnSpc>
                <a:spcPct val="107000"/>
              </a:lnSpc>
              <a:spcBef>
                <a:spcPts val="0"/>
              </a:spcBef>
              <a:spcAft>
                <a:spcPts val="0"/>
              </a:spcAft>
              <a:buNone/>
              <a:tabLst>
                <a:tab pos="2573338" algn="l"/>
                <a:tab pos="3711575" algn="l"/>
                <a:tab pos="7772400" algn="l"/>
              </a:tabLst>
            </a:pPr>
            <a:r>
              <a:rPr lang="en-US" sz="34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Dates	Years	Historical Period  	</a:t>
            </a:r>
            <a:r>
              <a:rPr lang="en-US"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Number of Chapters</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573338" algn="l"/>
                <a:tab pos="3711575" algn="l"/>
                <a:tab pos="77724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1030–930 BC	100</a:t>
            </a:r>
            <a:r>
              <a:rPr lang="en-US" sz="30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United Monarchy	29 (66 Samuel–Kings)</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573338" algn="l"/>
                <a:tab pos="3711575" algn="l"/>
                <a:tab pos="77724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930–722 BC	208	The Divided Kingdoms	19 (28 Samuel–Kings)</a:t>
            </a:r>
            <a:endParaRPr lang="en-US" sz="3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573338" algn="l"/>
                <a:tab pos="3711575" algn="l"/>
                <a:tab pos="7772400" algn="l"/>
              </a:tabLst>
            </a:pPr>
            <a:r>
              <a:rPr lang="en-US" sz="30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722–586 BC	136	The Kingdom of Judah	  8 ( 8 Samuel Kings)</a:t>
            </a:r>
            <a:endParaRPr lang="en-US" sz="3000" b="1" u="sng"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573338" algn="l"/>
                <a:tab pos="3711575" algn="l"/>
                <a:tab pos="7772400" algn="l"/>
              </a:tabLst>
            </a:pPr>
            <a:r>
              <a:rPr lang="en-US" sz="3000" b="1" dirty="0">
                <a:solidFill>
                  <a:srgbClr val="FFFFCC"/>
                </a:solidFill>
                <a:effectLst/>
                <a:latin typeface="Calibri" panose="020F0502020204030204" pitchFamily="34" charset="0"/>
                <a:ea typeface="MS Gothic" panose="020B0609070205080204" pitchFamily="49" charset="-128"/>
              </a:rPr>
              <a:t>1030–536 BC	444	Iron Age Judah	56 </a:t>
            </a:r>
            <a:r>
              <a:rPr lang="en-US" sz="3000" dirty="0">
                <a:solidFill>
                  <a:srgbClr val="FFFFCC"/>
                </a:solidFill>
                <a:effectLst/>
                <a:latin typeface="Calibri" panose="020F0502020204030204" pitchFamily="34" charset="0"/>
                <a:ea typeface="MS Gothic" panose="020B0609070205080204" pitchFamily="49" charset="-128"/>
              </a:rPr>
              <a:t>	</a:t>
            </a:r>
            <a:r>
              <a:rPr lang="en-US" sz="3400" dirty="0">
                <a:solidFill>
                  <a:srgbClr val="FFFFCC"/>
                </a:solidFill>
                <a:effectLst/>
                <a:latin typeface="Calibri" panose="020F0502020204030204" pitchFamily="34" charset="0"/>
                <a:ea typeface="MS Gothic" panose="020B0609070205080204" pitchFamily="49" charset="-128"/>
              </a:rPr>
              <a:t>	</a:t>
            </a:r>
          </a:p>
          <a:p>
            <a:pPr marL="0" marR="0" indent="0">
              <a:lnSpc>
                <a:spcPct val="107000"/>
              </a:lnSpc>
              <a:spcBef>
                <a:spcPts val="0"/>
              </a:spcBef>
              <a:spcAft>
                <a:spcPts val="0"/>
              </a:spcAft>
              <a:buNone/>
              <a:tabLst>
                <a:tab pos="2573338" algn="l"/>
                <a:tab pos="3711575" algn="l"/>
                <a:tab pos="7772400" algn="l"/>
              </a:tabLst>
            </a:pPr>
            <a:endParaRPr lang="en-US" sz="3400" dirty="0">
              <a:solidFill>
                <a:srgbClr val="FFFFCC"/>
              </a:solidFill>
              <a:latin typeface="Calibri" panose="020F0502020204030204" pitchFamily="34" charset="0"/>
              <a:ea typeface="MS Gothic" panose="020B0609070205080204" pitchFamily="49" charset="-128"/>
            </a:endParaRPr>
          </a:p>
          <a:p>
            <a:pPr marL="0" marR="0" indent="0">
              <a:lnSpc>
                <a:spcPct val="107000"/>
              </a:lnSpc>
              <a:spcBef>
                <a:spcPts val="0"/>
              </a:spcBef>
              <a:spcAft>
                <a:spcPts val="1200"/>
              </a:spcAft>
              <a:buNone/>
              <a:tabLst>
                <a:tab pos="2573338" algn="l"/>
                <a:tab pos="3711575" algn="l"/>
                <a:tab pos="7772400" algn="l"/>
              </a:tabLst>
            </a:pPr>
            <a:r>
              <a:rPr lang="en-US" sz="3400" b="1" dirty="0">
                <a:solidFill>
                  <a:srgbClr val="FFFFCC"/>
                </a:solidFill>
                <a:effectLst/>
                <a:latin typeface="Calibri" panose="020F0502020204030204" pitchFamily="34" charset="0"/>
                <a:ea typeface="MS Gothic" panose="020B0609070205080204" pitchFamily="49" charset="-128"/>
              </a:rPr>
              <a:t>However, the distinctive perspective of the Chronicler becomes most apparent when his narratives are placed alongside the “Deuteronomistic History.” Samuel is left out of the picture almost entirely (cf. 1 Chron 11:4). </a:t>
            </a:r>
            <a:endParaRPr lang="en-US" sz="3400" dirty="0">
              <a:solidFill>
                <a:srgbClr val="FFFFCC"/>
              </a:solidFill>
            </a:endParaRPr>
          </a:p>
        </p:txBody>
      </p:sp>
    </p:spTree>
    <p:extLst>
      <p:ext uri="{BB962C8B-B14F-4D97-AF65-F5344CB8AC3E}">
        <p14:creationId xmlns:p14="http://schemas.microsoft.com/office/powerpoint/2010/main" val="17431807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57DFD4-E376-B874-EE0F-1CFAE93CE0BF}"/>
              </a:ext>
            </a:extLst>
          </p:cNvPr>
          <p:cNvSpPr>
            <a:spLocks noGrp="1"/>
          </p:cNvSpPr>
          <p:nvPr>
            <p:ph idx="1"/>
          </p:nvPr>
        </p:nvSpPr>
        <p:spPr>
          <a:xfrm>
            <a:off x="223284" y="448235"/>
            <a:ext cx="11663916" cy="5728728"/>
          </a:xfrm>
        </p:spPr>
        <p:txBody>
          <a:bodyPr>
            <a:no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From the career of Saul, only his death is reported (1 Chron 10:1–14), and that simply to provide the background for the rise of David.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While not a word is said about David’s struggle for the throne, his divine right to rule (11:3,10; 12:24), like his title to the entire nation (11:1–4; 12:38), is stressed.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Not a negative word about David surfaces, which means the Bathsheba affair and the long struggle for his throne within the family are omitted without a whisper.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other hand, statistical and administrative data not found elsewhere are preserved (chap. 27). </a:t>
            </a:r>
            <a:endParaRPr lang="en-US" sz="3400" dirty="0">
              <a:solidFill>
                <a:srgbClr val="FFFFCC"/>
              </a:solidFill>
            </a:endParaRPr>
          </a:p>
        </p:txBody>
      </p:sp>
    </p:spTree>
    <p:extLst>
      <p:ext uri="{BB962C8B-B14F-4D97-AF65-F5344CB8AC3E}">
        <p14:creationId xmlns:p14="http://schemas.microsoft.com/office/powerpoint/2010/main" val="351060415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57DFD4-E376-B874-EE0F-1CFAE93CE0BF}"/>
              </a:ext>
            </a:extLst>
          </p:cNvPr>
          <p:cNvSpPr>
            <a:spLocks noGrp="1"/>
          </p:cNvSpPr>
          <p:nvPr>
            <p:ph idx="1"/>
          </p:nvPr>
        </p:nvSpPr>
        <p:spPr>
          <a:xfrm>
            <a:off x="502024" y="448235"/>
            <a:ext cx="11385176" cy="5728728"/>
          </a:xfrm>
        </p:spPr>
        <p:txBody>
          <a:bodyPr>
            <a:no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David’s role in the construction of the Temple is highlighted. He was not only the initiator of the project; he received the blueprint directly from God, made all the preparations, and organized the Temple personnel. The only task left for Solomon was to put it all together.</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Solomon is completely whitewashed. He was the sole and natural heir to the throne; none of his spiritual or administrative failures are mentioned.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Chronicler is even more anti-Ephraimite and anti-North than the “Deuteronomistic” historian had been. In fact, they are outrightly rejected by YHWH (2 Chron 25:7). </a:t>
            </a:r>
            <a:endParaRPr lang="en-US" sz="3400" dirty="0">
              <a:solidFill>
                <a:srgbClr val="FFFFCC"/>
              </a:solidFill>
            </a:endParaRPr>
          </a:p>
        </p:txBody>
      </p:sp>
    </p:spTree>
    <p:extLst>
      <p:ext uri="{BB962C8B-B14F-4D97-AF65-F5344CB8AC3E}">
        <p14:creationId xmlns:p14="http://schemas.microsoft.com/office/powerpoint/2010/main" val="3334929060"/>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57DFD4-E376-B874-EE0F-1CFAE93CE0BF}"/>
              </a:ext>
            </a:extLst>
          </p:cNvPr>
          <p:cNvSpPr>
            <a:spLocks noGrp="1"/>
          </p:cNvSpPr>
          <p:nvPr>
            <p:ph idx="1"/>
          </p:nvPr>
        </p:nvSpPr>
        <p:spPr>
          <a:xfrm>
            <a:off x="502024" y="1105785"/>
            <a:ext cx="11385176" cy="5071177"/>
          </a:xfrm>
        </p:spPr>
        <p:txBody>
          <a:bodyPr>
            <a:no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true remnant had departed at the time of the schism (11:13–17), leaving the northern kingdom totally apostate.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All the narratives in Kings dealing with Northern rulers are deleted. The kings of Israel are mentioned only when their affairs touch those of Judah. In fact, the designation “Israel” is frequently used as an epithet for Judah.</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Chronicler’s pronounced pro-Davidic stance is evident also in the way southern rulers are portrayed. </a:t>
            </a:r>
            <a:endParaRPr lang="en-US" sz="3400" dirty="0">
              <a:solidFill>
                <a:srgbClr val="FFFFCC"/>
              </a:solidFill>
            </a:endParaRPr>
          </a:p>
        </p:txBody>
      </p:sp>
    </p:spTree>
    <p:extLst>
      <p:ext uri="{BB962C8B-B14F-4D97-AF65-F5344CB8AC3E}">
        <p14:creationId xmlns:p14="http://schemas.microsoft.com/office/powerpoint/2010/main" val="187991291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57DFD4-E376-B874-EE0F-1CFAE93CE0BF}"/>
              </a:ext>
            </a:extLst>
          </p:cNvPr>
          <p:cNvSpPr>
            <a:spLocks noGrp="1"/>
          </p:cNvSpPr>
          <p:nvPr>
            <p:ph idx="1"/>
          </p:nvPr>
        </p:nvSpPr>
        <p:spPr>
          <a:xfrm>
            <a:off x="502024" y="988827"/>
            <a:ext cx="11385176" cy="5188135"/>
          </a:xfrm>
        </p:spPr>
        <p:txBody>
          <a:bodyPr>
            <a:no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Not only is the eternal promise to David highlighted (2 Sam 7:15; 1 Chron 17:16); Judaean kings who extended their political and religious tentacles into northern regions receive special attention (2 Chron 13:1–20).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Temple represents the house of worship for all Israel.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rPr>
              <a:t>We may highlight t</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 special interest in the Temple by comparing the amounts of discussion devoted to it in some of the kings’ reigns, as in the following chart: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573338" algn="l"/>
                <a:tab pos="3711575" algn="l"/>
                <a:tab pos="7772400" algn="l"/>
              </a:tabLst>
            </a:pPr>
            <a:endParaRPr lang="en-US" sz="3400" dirty="0">
              <a:solidFill>
                <a:srgbClr val="FFFFCC"/>
              </a:solidFill>
            </a:endParaRPr>
          </a:p>
        </p:txBody>
      </p:sp>
    </p:spTree>
    <p:extLst>
      <p:ext uri="{BB962C8B-B14F-4D97-AF65-F5344CB8AC3E}">
        <p14:creationId xmlns:p14="http://schemas.microsoft.com/office/powerpoint/2010/main" val="11184707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555812" y="797442"/>
            <a:ext cx="11277600" cy="5872299"/>
          </a:xfrm>
        </p:spPr>
        <p:txBody>
          <a:bodyPr>
            <a:normAutofit/>
          </a:bodyPr>
          <a:lstStyle/>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Judges 3:19–20. In Hebrew only one word changes between vv. 19 and 20:</a:t>
            </a: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v. 19		“I have a </a:t>
            </a:r>
            <a:r>
              <a:rPr lang="en-US" sz="3400" b="1" i="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secret</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message for you, O King.”</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v. 20		“I have a </a:t>
            </a:r>
            <a:r>
              <a:rPr lang="en-US" sz="3400" b="1" i="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divine</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message for you.”</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4739988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57DFD4-E376-B874-EE0F-1CFAE93CE0BF}"/>
              </a:ext>
            </a:extLst>
          </p:cNvPr>
          <p:cNvSpPr>
            <a:spLocks noGrp="1"/>
          </p:cNvSpPr>
          <p:nvPr>
            <p:ph idx="1"/>
          </p:nvPr>
        </p:nvSpPr>
        <p:spPr>
          <a:xfrm>
            <a:off x="502024" y="882501"/>
            <a:ext cx="11385176" cy="5294461"/>
          </a:xfrm>
        </p:spPr>
        <p:txBody>
          <a:bodyPr>
            <a:noAutofit/>
          </a:bodyPr>
          <a:lstStyle/>
          <a:p>
            <a:pPr marL="0" marR="0" indent="0" algn="ctr" defTabSz="839788">
              <a:lnSpc>
                <a:spcPct val="107000"/>
              </a:lnSpc>
              <a:spcBef>
                <a:spcPts val="0"/>
              </a:spcBef>
              <a:spcAft>
                <a:spcPts val="0"/>
              </a:spcAft>
              <a:buNone/>
              <a:tabLst>
                <a:tab pos="228600" algn="l"/>
                <a:tab pos="457200" algn="l"/>
                <a:tab pos="685800" algn="l"/>
                <a:tab pos="914400" algn="l"/>
                <a:tab pos="1143000" algn="l"/>
                <a:tab pos="1371600" algn="l"/>
                <a:tab pos="1600200" algn="l"/>
                <a:tab pos="2519363" algn="l"/>
                <a:tab pos="5370513" algn="l"/>
                <a:tab pos="5540375" algn="l"/>
                <a:tab pos="8005763" algn="l"/>
              </a:tabLst>
            </a:pPr>
            <a:r>
              <a:rPr lang="en-US" sz="3000" b="1" dirty="0">
                <a:solidFill>
                  <a:srgbClr val="FFFFCC"/>
                </a:solidFill>
                <a:latin typeface="Calibri" panose="020F0502020204030204" pitchFamily="34" charset="0"/>
                <a:ea typeface="MS Gothic" panose="020B0609070205080204" pitchFamily="49" charset="-128"/>
                <a:cs typeface="Calibri" panose="020F0502020204030204" pitchFamily="34" charset="0"/>
              </a:rPr>
              <a:t>Relative Attention Devoted to the Temple and Liturgical Matters</a:t>
            </a:r>
          </a:p>
          <a:p>
            <a:pPr marL="0" marR="0" indent="0" defTabSz="839788">
              <a:lnSpc>
                <a:spcPct val="107000"/>
              </a:lnSpc>
              <a:spcBef>
                <a:spcPts val="0"/>
              </a:spcBef>
              <a:spcAft>
                <a:spcPts val="0"/>
              </a:spcAft>
              <a:buNone/>
              <a:tabLst>
                <a:tab pos="228600" algn="l"/>
                <a:tab pos="457200" algn="l"/>
                <a:tab pos="685800" algn="l"/>
                <a:tab pos="914400" algn="l"/>
                <a:tab pos="1143000" algn="l"/>
                <a:tab pos="1371600" algn="l"/>
                <a:tab pos="1600200" algn="l"/>
                <a:tab pos="2519363" algn="l"/>
                <a:tab pos="5370513" algn="l"/>
                <a:tab pos="5540375" algn="l"/>
                <a:tab pos="8005763" algn="l"/>
              </a:tabLst>
            </a:pPr>
            <a:endParaRPr lang="en-US" sz="30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0" marR="0" indent="0" defTabSz="839788">
              <a:lnSpc>
                <a:spcPct val="107000"/>
              </a:lnSpc>
              <a:spcBef>
                <a:spcPts val="0"/>
              </a:spcBef>
              <a:spcAft>
                <a:spcPts val="0"/>
              </a:spcAft>
              <a:buNone/>
              <a:tabLst>
                <a:tab pos="228600" algn="l"/>
                <a:tab pos="457200" algn="l"/>
                <a:tab pos="685800" algn="l"/>
                <a:tab pos="914400" algn="l"/>
                <a:tab pos="1143000" algn="l"/>
                <a:tab pos="1371600" algn="l"/>
                <a:tab pos="1600200" algn="l"/>
                <a:tab pos="2519363" algn="l"/>
                <a:tab pos="5370513" algn="l"/>
                <a:tab pos="5540375" algn="l"/>
                <a:tab pos="8005763"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Chronicles</a:t>
            </a: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Number of Verses in								Number of Verses	Number of Verses		Samuel–Kings</a:t>
            </a:r>
            <a:endParaRPr lang="en-US" sz="26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defTabSz="839788">
              <a:lnSpc>
                <a:spcPct val="107000"/>
              </a:lnSpc>
              <a:spcBef>
                <a:spcPts val="0"/>
              </a:spcBef>
              <a:spcAft>
                <a:spcPts val="0"/>
              </a:spcAft>
              <a:buNone/>
              <a:tabLst>
                <a:tab pos="228600" algn="l"/>
                <a:tab pos="457200" algn="l"/>
                <a:tab pos="685800" algn="l"/>
                <a:tab pos="914400" algn="l"/>
                <a:tab pos="1143000" algn="l"/>
                <a:tab pos="1371600" algn="l"/>
                <a:tab pos="1600200" algn="l"/>
                <a:tab pos="2519363" algn="l"/>
                <a:tab pos="5370513" algn="l"/>
                <a:tab pos="5540375" algn="l"/>
                <a:tab pos="8005763" algn="l"/>
              </a:tabLst>
            </a:pPr>
            <a:r>
              <a:rPr lang="en-US" sz="26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Name of King	In Book on King	</a:t>
            </a:r>
            <a:r>
              <a:rPr lang="en-US" sz="24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Liturgical Matters 	on Liturgical Matters</a:t>
            </a:r>
            <a:endParaRPr lang="en-US" sz="3200" b="1" u="sng"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defTabSz="839788">
              <a:lnSpc>
                <a:spcPct val="107000"/>
              </a:lnSpc>
              <a:spcBef>
                <a:spcPts val="0"/>
              </a:spcBef>
              <a:spcAft>
                <a:spcPts val="0"/>
              </a:spcAft>
              <a:buNone/>
              <a:tabLst>
                <a:tab pos="228600" algn="l"/>
                <a:tab pos="457200" algn="l"/>
                <a:tab pos="685800" algn="l"/>
                <a:tab pos="914400" algn="l"/>
                <a:tab pos="1143000" algn="l"/>
                <a:tab pos="1371600" algn="l"/>
                <a:tab pos="1600200" algn="l"/>
                <a:tab pos="3146425" algn="l"/>
                <a:tab pos="5773738" algn="l"/>
                <a:tab pos="83454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David				535	265 (50%)		31/1207 (2.5%)</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defTabSz="839788">
              <a:lnSpc>
                <a:spcPct val="107000"/>
              </a:lnSpc>
              <a:spcBef>
                <a:spcPts val="0"/>
              </a:spcBef>
              <a:spcAft>
                <a:spcPts val="0"/>
              </a:spcAft>
              <a:buNone/>
              <a:tabLst>
                <a:tab pos="228600" algn="l"/>
                <a:tab pos="457200" algn="l"/>
                <a:tab pos="685800" algn="l"/>
                <a:tab pos="914400" algn="l"/>
                <a:tab pos="1143000" algn="l"/>
                <a:tab pos="1371600" algn="l"/>
                <a:tab pos="1600200" algn="l"/>
                <a:tab pos="3146425" algn="l"/>
                <a:tab pos="5773738" algn="l"/>
                <a:tab pos="83454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Solomon		201	135 (67%)	155/370 (42%)</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defTabSz="839788">
              <a:lnSpc>
                <a:spcPct val="107000"/>
              </a:lnSpc>
              <a:spcBef>
                <a:spcPts val="0"/>
              </a:spcBef>
              <a:spcAft>
                <a:spcPts val="0"/>
              </a:spcAft>
              <a:buNone/>
              <a:tabLst>
                <a:tab pos="228600" algn="l"/>
                <a:tab pos="457200" algn="l"/>
                <a:tab pos="685800" algn="l"/>
                <a:tab pos="914400" algn="l"/>
                <a:tab pos="1143000" algn="l"/>
                <a:tab pos="1371600" algn="l"/>
                <a:tab pos="1600200" algn="l"/>
                <a:tab pos="3146425" algn="l"/>
                <a:tab pos="5773738" algn="l"/>
                <a:tab pos="83454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Joash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ch.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24)	27	19 (70%)	13/22 (59%)</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defTabSz="839788">
              <a:lnSpc>
                <a:spcPct val="107000"/>
              </a:lnSpc>
              <a:spcBef>
                <a:spcPts val="0"/>
              </a:spcBef>
              <a:spcAft>
                <a:spcPts val="0"/>
              </a:spcAft>
              <a:buNone/>
              <a:tabLst>
                <a:tab pos="228600" algn="l"/>
                <a:tab pos="457200" algn="l"/>
                <a:tab pos="685800" algn="l"/>
                <a:tab pos="914400" algn="l"/>
                <a:tab pos="1143000" algn="l"/>
                <a:tab pos="1371600" algn="l"/>
                <a:tab pos="1600200" algn="l"/>
                <a:tab pos="3146425" algn="l"/>
                <a:tab pos="5773738" algn="l"/>
                <a:tab pos="83454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Hezekiah		 117	84 (72%)	1/95 	(1%)</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defTabSz="839788">
              <a:lnSpc>
                <a:spcPct val="107000"/>
              </a:lnSpc>
              <a:spcBef>
                <a:spcPts val="0"/>
              </a:spcBef>
              <a:spcAft>
                <a:spcPts val="0"/>
              </a:spcAft>
              <a:buNone/>
              <a:tabLst>
                <a:tab pos="228600" algn="l"/>
                <a:tab pos="457200" algn="l"/>
                <a:tab pos="685800" algn="l"/>
                <a:tab pos="914400" algn="l"/>
                <a:tab pos="1143000" algn="l"/>
                <a:tab pos="1371600" algn="l"/>
                <a:tab pos="1600200" algn="l"/>
                <a:tab pos="3146425" algn="l"/>
                <a:tab pos="5773738" algn="l"/>
                <a:tab pos="83454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Josiah				60	50 (83%)	2/54 	(77%)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573338" algn="l"/>
                <a:tab pos="3711575" algn="l"/>
                <a:tab pos="7772400" algn="l"/>
              </a:tabLst>
            </a:pPr>
            <a:endParaRPr lang="en-US" sz="3400" dirty="0">
              <a:solidFill>
                <a:srgbClr val="FFFFCC"/>
              </a:solidFill>
            </a:endParaRPr>
          </a:p>
        </p:txBody>
      </p:sp>
    </p:spTree>
    <p:extLst>
      <p:ext uri="{BB962C8B-B14F-4D97-AF65-F5344CB8AC3E}">
        <p14:creationId xmlns:p14="http://schemas.microsoft.com/office/powerpoint/2010/main" val="294704952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CD4DD-DB6F-E303-D8A4-BCB45C280CC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81C8AC7-3ADC-FE65-BA8F-D069E1FB2144}"/>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10787376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78" y="656683"/>
            <a:ext cx="10288643" cy="5544634"/>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442765" y="2287577"/>
            <a:ext cx="10979524" cy="2894960"/>
          </a:xfrm>
          <a:prstGeom prst="rect">
            <a:avLst/>
          </a:prstGeom>
          <a:noFill/>
        </p:spPr>
        <p:txBody>
          <a:bodyPr wrap="square" rtlCol="0">
            <a:spAutoFit/>
          </a:bodyPr>
          <a:lstStyle/>
          <a:p>
            <a:pPr algn="ctr"/>
            <a:r>
              <a:rPr lang="en-US" sz="4800" b="1" dirty="0">
                <a:solidFill>
                  <a:srgbClr val="230000"/>
                </a:solidFill>
                <a:latin typeface="Matura MT Script Capitals" panose="03020802060602070202" pitchFamily="66" charset="0"/>
              </a:rPr>
              <a:t>Lesson 16</a:t>
            </a:r>
          </a:p>
          <a:p>
            <a:pPr marL="0" marR="0" algn="ctr">
              <a:lnSpc>
                <a:spcPct val="107000"/>
              </a:lnSpc>
              <a:spcBef>
                <a:spcPts val="0"/>
              </a:spcBef>
              <a:spcAft>
                <a:spcPts val="600"/>
              </a:spcAft>
              <a:tabLst>
                <a:tab pos="228600" algn="l"/>
              </a:tabLst>
            </a:pPr>
            <a:r>
              <a:rPr lang="en-US" sz="40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Witnessing God’s Grace </a:t>
            </a:r>
          </a:p>
          <a:p>
            <a:pPr marL="0" marR="0" algn="ctr">
              <a:lnSpc>
                <a:spcPct val="107000"/>
              </a:lnSpc>
              <a:spcBef>
                <a:spcPts val="0"/>
              </a:spcBef>
              <a:spcAft>
                <a:spcPts val="600"/>
              </a:spcAft>
              <a:tabLst>
                <a:tab pos="228600" algn="l"/>
              </a:tabLst>
            </a:pPr>
            <a:r>
              <a:rPr lang="en-US" sz="4000" b="1" dirty="0">
                <a:solidFill>
                  <a:srgbClr val="230000"/>
                </a:solidFill>
                <a:latin typeface="Matura MT Script Capitals" panose="03020802060602070202" pitchFamily="66" charset="0"/>
                <a:ea typeface="MS Gothic" panose="020B0609070205080204" pitchFamily="49" charset="-128"/>
                <a:cs typeface="Calibri" panose="020F0502020204030204" pitchFamily="34" charset="0"/>
              </a:rPr>
              <a:t>In t</a:t>
            </a:r>
            <a:r>
              <a:rPr lang="en-US" sz="40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he Biblical Story of David</a:t>
            </a:r>
          </a:p>
          <a:p>
            <a:pPr marL="0" marR="0" algn="ctr">
              <a:lnSpc>
                <a:spcPct val="107000"/>
              </a:lnSpc>
              <a:spcBef>
                <a:spcPts val="0"/>
              </a:spcBef>
              <a:spcAft>
                <a:spcPts val="600"/>
              </a:spcAft>
              <a:tabLst>
                <a:tab pos="228600" algn="l"/>
              </a:tabLst>
            </a:pPr>
            <a:r>
              <a:rPr lang="en-US" sz="36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(1 Samuel 16–1 Kings 5:25</a:t>
            </a:r>
            <a:endParaRPr lang="en-US" sz="36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1939838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35619-AB04-E15D-A892-4F0F90000372}"/>
              </a:ext>
            </a:extLst>
          </p:cNvPr>
          <p:cNvSpPr>
            <a:spLocks noGrp="1"/>
          </p:cNvSpPr>
          <p:nvPr>
            <p:ph type="title"/>
          </p:nvPr>
        </p:nvSpPr>
        <p:spPr>
          <a:xfrm>
            <a:off x="493059" y="959089"/>
            <a:ext cx="11205881" cy="1325563"/>
          </a:xfrm>
        </p:spPr>
        <p:txBody>
          <a:bodyPr>
            <a:normAutofit/>
          </a:bodyPr>
          <a:lstStyle/>
          <a:p>
            <a:r>
              <a:rPr lang="en-US" sz="3600" b="1" dirty="0">
                <a:solidFill>
                  <a:srgbClr val="FFFFCC"/>
                </a:solidFill>
                <a:latin typeface="+mn-lt"/>
              </a:rPr>
              <a:t>David: The Man after God’s Own Heart/Mind</a:t>
            </a:r>
            <a:br>
              <a:rPr lang="en-US" sz="3600" b="1" dirty="0">
                <a:solidFill>
                  <a:srgbClr val="FFFFCC"/>
                </a:solidFill>
                <a:latin typeface="+mn-lt"/>
              </a:rPr>
            </a:br>
            <a:r>
              <a:rPr lang="en-US" sz="3600" b="1" dirty="0">
                <a:solidFill>
                  <a:srgbClr val="FFFFCC"/>
                </a:solidFill>
                <a:latin typeface="+mn-lt"/>
              </a:rPr>
              <a:t>Outline of 1 Samuel 16:1–1 Kings 5:22</a:t>
            </a:r>
          </a:p>
        </p:txBody>
      </p:sp>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838200" y="2424222"/>
            <a:ext cx="10977282" cy="4182765"/>
          </a:xfrm>
        </p:spPr>
        <p:txBody>
          <a:bodyPr>
            <a:normAutofit fontScale="32500" lnSpcReduction="20000"/>
          </a:bodyPr>
          <a:lstStyle/>
          <a:p>
            <a:pPr marL="0" marR="0" indent="0" algn="l">
              <a:lnSpc>
                <a:spcPct val="120000"/>
              </a:lnSpc>
              <a:spcBef>
                <a:spcPts val="0"/>
              </a:spcBef>
              <a:spcAft>
                <a:spcPts val="600"/>
              </a:spcAft>
              <a:buNone/>
              <a:tabLst>
                <a:tab pos="457200" algn="l"/>
                <a:tab pos="914400" algn="l"/>
                <a:tab pos="1371600" algn="l"/>
                <a:tab pos="1828800" algn="l"/>
                <a:tab pos="1882775" algn="l"/>
                <a:tab pos="2057400" algn="l"/>
                <a:tab pos="2400300" algn="l"/>
                <a:tab pos="2743200" algn="l"/>
                <a:tab pos="4800600" algn="l"/>
                <a:tab pos="457200" algn="l"/>
                <a:tab pos="914400" algn="l"/>
                <a:tab pos="1371600" algn="l"/>
              </a:tabLst>
            </a:pPr>
            <a:r>
              <a:rPr lang="en-US" sz="8000" b="1" dirty="0">
                <a:solidFill>
                  <a:srgbClr val="FFFFCC"/>
                </a:solidFill>
                <a:effectLst/>
                <a:latin typeface="Calibri" panose="020F0502020204030204" pitchFamily="34" charset="0"/>
                <a:ea typeface="Times New Roman" panose="02020603050405020304" pitchFamily="18" charset="0"/>
              </a:rPr>
              <a:t>a.	The Account of David’s Rise (1 Sam 16:1–2 Sam 5:25)</a:t>
            </a:r>
            <a:endParaRPr lang="en-US" sz="8000" b="1" dirty="0">
              <a:solidFill>
                <a:srgbClr val="FFFFCC"/>
              </a:solidFill>
              <a:latin typeface="Times New Roman" panose="02020603050405020304" pitchFamily="18" charset="0"/>
              <a:ea typeface="MS Gothic" panose="020B0609070205080204" pitchFamily="49" charset="-128"/>
            </a:endParaRPr>
          </a:p>
          <a:p>
            <a:pPr marL="457200" marR="0" indent="0" algn="l">
              <a:lnSpc>
                <a:spcPct val="120000"/>
              </a:lnSpc>
              <a:spcBef>
                <a:spcPts val="0"/>
              </a:spcBef>
              <a:spcAft>
                <a:spcPts val="600"/>
              </a:spcAft>
              <a:buNone/>
              <a:tabLst>
                <a:tab pos="457200" algn="l"/>
                <a:tab pos="1030288" algn="l"/>
                <a:tab pos="1371600" algn="l"/>
                <a:tab pos="1828800" algn="l"/>
                <a:tab pos="1882775" algn="l"/>
                <a:tab pos="2057400" algn="l"/>
                <a:tab pos="2400300" algn="l"/>
                <a:tab pos="2743200" algn="l"/>
                <a:tab pos="4800600" algn="l"/>
                <a:tab pos="457200" algn="l"/>
                <a:tab pos="914400" algn="l"/>
                <a:tab pos="1371600" algn="l"/>
              </a:tabLst>
            </a:pPr>
            <a:r>
              <a:rPr lang="en-US" sz="8000" b="1" dirty="0">
                <a:solidFill>
                  <a:srgbClr val="FFFFCC"/>
                </a:solidFill>
                <a:effectLst/>
                <a:latin typeface="Calibri" panose="020F0502020204030204" pitchFamily="34" charset="0"/>
                <a:ea typeface="MS Gothic" panose="020B0609070205080204" pitchFamily="49" charset="-128"/>
              </a:rPr>
              <a:t>(1)	David: The Rustic Champion</a:t>
            </a:r>
            <a:r>
              <a:rPr lang="en-US" sz="8000" b="1" dirty="0">
                <a:solidFill>
                  <a:srgbClr val="FFFFCC"/>
                </a:solidFill>
                <a:effectLst/>
                <a:latin typeface="Calibri" panose="020F0502020204030204" pitchFamily="34" charset="0"/>
                <a:ea typeface="Times New Roman" panose="02020603050405020304" pitchFamily="18" charset="0"/>
              </a:rPr>
              <a:t> (</a:t>
            </a:r>
            <a:r>
              <a:rPr lang="en-US" sz="8000" b="1" dirty="0">
                <a:solidFill>
                  <a:srgbClr val="FFFFCC"/>
                </a:solidFill>
                <a:effectLst/>
                <a:latin typeface="Calibri" panose="020F0502020204030204" pitchFamily="34" charset="0"/>
                <a:ea typeface="MS Gothic" panose="020B0609070205080204" pitchFamily="49" charset="-128"/>
              </a:rPr>
              <a:t>16:1–18:9)</a:t>
            </a:r>
            <a:endParaRPr lang="en-US" sz="8000" b="1" dirty="0">
              <a:solidFill>
                <a:srgbClr val="FFFFCC"/>
              </a:solidFill>
              <a:latin typeface="Times New Roman" panose="02020603050405020304" pitchFamily="18" charset="0"/>
              <a:ea typeface="MS Gothic" panose="020B0609070205080204" pitchFamily="49" charset="-128"/>
            </a:endParaRPr>
          </a:p>
          <a:p>
            <a:pPr marL="457200" marR="0" indent="0" algn="l">
              <a:lnSpc>
                <a:spcPct val="120000"/>
              </a:lnSpc>
              <a:spcBef>
                <a:spcPts val="0"/>
              </a:spcBef>
              <a:spcAft>
                <a:spcPts val="600"/>
              </a:spcAft>
              <a:buNone/>
              <a:tabLst>
                <a:tab pos="457200" algn="l"/>
                <a:tab pos="1030288" algn="l"/>
                <a:tab pos="1604963" algn="l"/>
                <a:tab pos="1828800" algn="l"/>
                <a:tab pos="1882775" algn="l"/>
                <a:tab pos="2057400" algn="l"/>
                <a:tab pos="2400300" algn="l"/>
                <a:tab pos="2743200" algn="l"/>
                <a:tab pos="4800600" algn="l"/>
                <a:tab pos="457200" algn="l"/>
                <a:tab pos="1371600" algn="l"/>
              </a:tabLst>
            </a:pPr>
            <a:r>
              <a:rPr lang="en-US" sz="8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Divine Election of David</a:t>
            </a:r>
            <a:r>
              <a:rPr lang="en-US" sz="80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8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16:1–13)</a:t>
            </a:r>
            <a:endParaRPr lang="en-US" sz="80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457200" marR="0" indent="0" algn="l">
              <a:lnSpc>
                <a:spcPct val="120000"/>
              </a:lnSpc>
              <a:spcBef>
                <a:spcPts val="0"/>
              </a:spcBef>
              <a:spcAft>
                <a:spcPts val="600"/>
              </a:spcAft>
              <a:buNone/>
              <a:tabLst>
                <a:tab pos="457200" algn="l"/>
                <a:tab pos="1030288" algn="l"/>
                <a:tab pos="1604963" algn="l"/>
                <a:tab pos="1828800" algn="l"/>
                <a:tab pos="1882775" algn="l"/>
                <a:tab pos="2057400" algn="l"/>
                <a:tab pos="2400300" algn="l"/>
                <a:tab pos="2743200" algn="l"/>
                <a:tab pos="4800600" algn="l"/>
                <a:tab pos="457200" algn="l"/>
                <a:tab pos="1371600" algn="l"/>
              </a:tabLst>
            </a:pPr>
            <a:r>
              <a:rPr lang="en-US" sz="80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(b)	</a:t>
            </a:r>
            <a:r>
              <a:rPr lang="en-US" sz="8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Divine Presence with David</a:t>
            </a:r>
            <a:r>
              <a:rPr lang="en-US" sz="80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8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16:14–23)</a:t>
            </a:r>
          </a:p>
          <a:p>
            <a:pPr marL="457200" marR="0" indent="0" algn="l">
              <a:lnSpc>
                <a:spcPct val="120000"/>
              </a:lnSpc>
              <a:spcBef>
                <a:spcPts val="0"/>
              </a:spcBef>
              <a:buNone/>
              <a:tabLst>
                <a:tab pos="457200" algn="l"/>
                <a:tab pos="1030288" algn="l"/>
                <a:tab pos="1604963" algn="l"/>
                <a:tab pos="1828800" algn="l"/>
                <a:tab pos="1882775" algn="l"/>
                <a:tab pos="2057400" algn="l"/>
                <a:tab pos="2400300" algn="l"/>
                <a:tab pos="2743200" algn="l"/>
                <a:tab pos="4800600" algn="l"/>
                <a:tab pos="457200" algn="l"/>
                <a:tab pos="1371600" algn="l"/>
              </a:tabLst>
            </a:pPr>
            <a:r>
              <a:rPr lang="en-US" sz="8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The Divine Empowerment of David:</a:t>
            </a: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8000"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sz="8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Champion of Israel (17:1–18:9)</a:t>
            </a:r>
            <a:endParaRPr lang="en-US" sz="8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20000"/>
              </a:lnSpc>
              <a:spcBef>
                <a:spcPts val="0"/>
              </a:spcBef>
              <a:spcAft>
                <a:spcPts val="600"/>
              </a:spcAft>
              <a:buNone/>
              <a:tabLst>
                <a:tab pos="228600" algn="l"/>
                <a:tab pos="457200" algn="l"/>
                <a:tab pos="914400" algn="l"/>
                <a:tab pos="1143000" algn="l"/>
                <a:tab pos="1371600" algn="l"/>
                <a:tab pos="1600200" algn="l"/>
              </a:tabLst>
            </a:pPr>
            <a:r>
              <a:rPr lang="en-US" sz="8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David’s battle with Goliath was paradigmatic, introducing the reader to many themes that will dominate the entire David narrative.</a:t>
            </a:r>
            <a:endParaRPr lang="en-US" sz="8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endParaRPr lang="en-US" dirty="0"/>
          </a:p>
        </p:txBody>
      </p:sp>
    </p:spTree>
    <p:extLst>
      <p:ext uri="{BB962C8B-B14F-4D97-AF65-F5344CB8AC3E}">
        <p14:creationId xmlns:p14="http://schemas.microsoft.com/office/powerpoint/2010/main" val="253881067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838200" y="776177"/>
            <a:ext cx="11120718" cy="6358270"/>
          </a:xfrm>
        </p:spPr>
        <p:txBody>
          <a:bodyPr>
            <a:normAutofit fontScale="32500" lnSpcReduction="20000"/>
          </a:bodyPr>
          <a:lstStyle/>
          <a:p>
            <a:pPr marL="0" marR="0" indent="0">
              <a:lnSpc>
                <a:spcPct val="120000"/>
              </a:lnSpc>
              <a:spcBef>
                <a:spcPts val="0"/>
              </a:spcBef>
              <a:spcAft>
                <a:spcPts val="600"/>
              </a:spcAft>
              <a:buNone/>
              <a:tabLst>
                <a:tab pos="228600" algn="l"/>
                <a:tab pos="457200" algn="l"/>
                <a:tab pos="685800" algn="l"/>
                <a:tab pos="690563" algn="l"/>
                <a:tab pos="1143000" algn="l"/>
                <a:tab pos="1371600" algn="l"/>
                <a:tab pos="1600200" algn="l"/>
              </a:tabLst>
            </a:pPr>
            <a:r>
              <a:rPr lang="en-US" sz="7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National Crisis</a:t>
            </a:r>
            <a:r>
              <a:rPr lang="en-US" sz="9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17:1–25)</a:t>
            </a:r>
            <a:endPar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690563" algn="l"/>
                <a:tab pos="1143000" algn="l"/>
                <a:tab pos="1371600" algn="l"/>
                <a:tab pos="1600200" algn="l"/>
              </a:tabLst>
            </a:pP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David’s Response to the Crisis</a:t>
            </a:r>
            <a:r>
              <a:rPr lang="en-US" sz="9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17:26–37)</a:t>
            </a:r>
            <a:endPar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690563" algn="l"/>
                <a:tab pos="1143000" algn="l"/>
                <a:tab pos="1371600" algn="l"/>
                <a:tab pos="1600200" algn="l"/>
              </a:tabLst>
            </a:pP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Resolution of the Crisis (17:38–54)</a:t>
            </a:r>
            <a:endPar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690563" algn="l"/>
                <a:tab pos="1143000" algn="l"/>
                <a:tab pos="1371600" algn="l"/>
                <a:tab pos="1600200" algn="l"/>
              </a:tabLst>
            </a:pP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Significance of the Crisis</a:t>
            </a:r>
            <a:r>
              <a:rPr lang="en-US" sz="9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17:55–18:9)</a:t>
            </a:r>
            <a:endPar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300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This section is transitional. On the one hand it describes the effect of David’s victory on the immediate situation. In describing these effects, the narrator has also introduced the reader to the key motifs that will carry the narrative from here to the end of the book: David’s Relationship to His Family</a:t>
            </a:r>
            <a:r>
              <a:rPr lang="en-US" sz="9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17:55–58), to Jonathan</a:t>
            </a:r>
            <a:r>
              <a:rPr lang="en-US" sz="9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18:1–4); to the People</a:t>
            </a:r>
            <a:r>
              <a:rPr lang="en-US" sz="9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18:5–7); to Saul</a:t>
            </a:r>
            <a:r>
              <a:rPr lang="en-US" sz="9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18:8–9)</a:t>
            </a:r>
            <a:endPar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90678731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411751" y="870827"/>
            <a:ext cx="11600330" cy="6087035"/>
          </a:xfrm>
        </p:spPr>
        <p:txBody>
          <a:bodyPr>
            <a:normAutofit lnSpcReduction="10000"/>
          </a:bodyPr>
          <a:lstStyle/>
          <a:p>
            <a:pPr marL="0" marR="0" indent="0">
              <a:lnSpc>
                <a:spcPct val="107000"/>
              </a:lnSpc>
              <a:spcBef>
                <a:spcPts val="0"/>
              </a:spcBef>
              <a:spcAft>
                <a:spcPts val="0"/>
              </a:spcAft>
              <a:buNone/>
              <a:tabLst>
                <a:tab pos="228600" algn="l"/>
                <a:tab pos="457200" algn="l"/>
                <a:tab pos="685800" algn="l"/>
                <a:tab pos="798513" algn="l"/>
                <a:tab pos="13716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David: A Crown Prince on the Run</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18:10–27:4)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798513" algn="l"/>
                <a:tab pos="13716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Seeds of the Conflict </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18:10–30)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798513" algn="l"/>
                <a:tab pos="13716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Thesis Statement</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(1</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8:10–16)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0">
              <a:lnSpc>
                <a:spcPct val="107000"/>
              </a:lnSpc>
              <a:spcBef>
                <a:spcPts val="0"/>
              </a:spcBef>
              <a:spcAft>
                <a:spcPts val="0"/>
              </a:spcAft>
              <a:buNone/>
              <a:tabLst>
                <a:tab pos="228600" algn="l"/>
                <a:tab pos="457200" algn="l"/>
                <a:tab pos="685800" algn="l"/>
                <a:tab pos="798513" algn="l"/>
                <a:tab pos="13716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key issue is the increasing alienation of Saul: abandoned by God and his people, both of whom have declared their commitment to David.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798513" algn="l"/>
                <a:tab pos="13716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Demonstration</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18:17–30)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0">
              <a:lnSpc>
                <a:spcPct val="107000"/>
              </a:lnSpc>
              <a:spcBef>
                <a:spcPts val="0"/>
              </a:spcBef>
              <a:spcAft>
                <a:spcPts val="0"/>
              </a:spcAft>
              <a:buNone/>
              <a:tabLst>
                <a:tab pos="228600" algn="l"/>
                <a:tab pos="457200" algn="l"/>
                <a:tab pos="685800" algn="l"/>
                <a:tab pos="798513" algn="l"/>
                <a:tab pos="13716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plot thickens as personal and family relationships keep getting in the way of Saul’s determination to kill David. Not only have YHWH and the people declared themselves to be on David’s side; Saul’s own children do the same.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0098482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358588" y="519953"/>
            <a:ext cx="11600330" cy="6087035"/>
          </a:xfrm>
        </p:spPr>
        <p:txBody>
          <a:bodyPr>
            <a:normAutofit fontScale="25000" lnSpcReduction="20000"/>
          </a:bodyPr>
          <a:lstStyle/>
          <a:p>
            <a:pPr marL="457200" marR="0" indent="0">
              <a:lnSpc>
                <a:spcPct val="120000"/>
              </a:lnSpc>
              <a:spcBef>
                <a:spcPts val="0"/>
              </a:spcBef>
              <a:spcAft>
                <a:spcPts val="600"/>
              </a:spcAft>
              <a:buNone/>
              <a:tabLst>
                <a:tab pos="1030288" algn="l"/>
                <a:tab pos="2286000" algn="l"/>
              </a:tabLst>
            </a:pP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Adventure in Hide and Seek</a:t>
            </a:r>
            <a:r>
              <a:rPr lang="en-US" sz="12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19:1–27:4)</a:t>
            </a:r>
            <a:endParaRPr lang="en-US" sz="12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371600" marR="0" indent="-914400">
              <a:lnSpc>
                <a:spcPct val="120000"/>
              </a:lnSpc>
              <a:spcBef>
                <a:spcPts val="0"/>
              </a:spcBef>
              <a:spcAft>
                <a:spcPts val="600"/>
              </a:spcAft>
              <a:buNone/>
              <a:tabLst>
                <a:tab pos="1030288" algn="l"/>
                <a:tab pos="1371600" algn="l"/>
                <a:tab pos="2286000" algn="l"/>
              </a:tabLst>
            </a:pPr>
            <a:r>
              <a:rPr lang="en-US" sz="12800" b="1" dirty="0">
                <a:solidFill>
                  <a:srgbClr val="FFFFCC"/>
                </a:solidFill>
                <a:latin typeface="Calibri" panose="020F0502020204030204" pitchFamily="34" charset="0"/>
                <a:ea typeface="Calibri" panose="020F0502020204030204" pitchFamily="34" charset="0"/>
                <a:cs typeface="Arial" panose="020B0604020202020204" pitchFamily="34" charset="0"/>
              </a:rPr>
              <a:t>	•	</a:t>
            </a: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David’s Flight to Samuel at Naioth Ramah</a:t>
            </a:r>
            <a:r>
              <a:rPr lang="en-US" sz="12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19:1–24)</a:t>
            </a:r>
            <a:endParaRPr lang="en-US" sz="12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371600" marR="0" indent="-914400">
              <a:lnSpc>
                <a:spcPct val="120000"/>
              </a:lnSpc>
              <a:spcBef>
                <a:spcPts val="0"/>
              </a:spcBef>
              <a:spcAft>
                <a:spcPts val="600"/>
              </a:spcAft>
              <a:buNone/>
              <a:tabLst>
                <a:tab pos="1371600" algn="l"/>
                <a:tab pos="2286000" algn="l"/>
              </a:tabLst>
            </a:pP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chapter begins with Jonathan standing up for David and ends with David seeking refuge with the prophet Samuel.</a:t>
            </a:r>
            <a:endParaRPr lang="en-US" sz="12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371600" marR="0" indent="-914400">
              <a:lnSpc>
                <a:spcPct val="120000"/>
              </a:lnSpc>
              <a:spcBef>
                <a:spcPts val="0"/>
              </a:spcBef>
              <a:spcAft>
                <a:spcPts val="600"/>
              </a:spcAft>
              <a:buNone/>
              <a:tabLst>
                <a:tab pos="1030288" algn="l"/>
                <a:tab pos="1371600" algn="l"/>
                <a:tab pos="2286000" algn="l"/>
              </a:tabLst>
            </a:pPr>
            <a:r>
              <a:rPr lang="en-US" sz="128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David’s Rendezvous with Jonathan</a:t>
            </a:r>
            <a:r>
              <a:rPr lang="en-US" sz="12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20:1–42)</a:t>
            </a:r>
            <a:endParaRPr lang="en-US" sz="12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371600" marR="0" indent="-914400">
              <a:lnSpc>
                <a:spcPct val="120000"/>
              </a:lnSpc>
              <a:spcBef>
                <a:spcPts val="0"/>
              </a:spcBef>
              <a:spcAft>
                <a:spcPts val="600"/>
              </a:spcAft>
              <a:buNone/>
              <a:tabLst>
                <a:tab pos="1030288" algn="l"/>
                <a:tab pos="1371600" algn="l"/>
                <a:tab pos="2286000" algn="l"/>
              </a:tabLst>
            </a:pPr>
            <a:r>
              <a:rPr lang="en-US" sz="128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David and Jonathan renewed their commitment and support to each other.</a:t>
            </a:r>
            <a:endParaRPr lang="en-US" sz="12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371600" marR="0" indent="-914400">
              <a:lnSpc>
                <a:spcPct val="120000"/>
              </a:lnSpc>
              <a:spcBef>
                <a:spcPts val="0"/>
              </a:spcBef>
              <a:spcAft>
                <a:spcPts val="600"/>
              </a:spcAft>
              <a:buNone/>
              <a:tabLst>
                <a:tab pos="1030288" algn="l"/>
                <a:tab pos="1371600" algn="l"/>
                <a:tab pos="2286000" algn="l"/>
              </a:tabLst>
            </a:pPr>
            <a:r>
              <a:rPr lang="en-US" sz="12800"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David’s Flight to Ahimelech</a:t>
            </a:r>
            <a:r>
              <a:rPr lang="en-US" sz="12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21:1–9)</a:t>
            </a:r>
            <a:endParaRPr lang="en-US" sz="12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371600" marR="0" indent="-914400">
              <a:lnSpc>
                <a:spcPct val="120000"/>
              </a:lnSpc>
              <a:spcBef>
                <a:spcPts val="0"/>
              </a:spcBef>
              <a:spcAft>
                <a:spcPts val="600"/>
              </a:spcAft>
              <a:buNone/>
              <a:tabLst>
                <a:tab pos="1371600" algn="l"/>
                <a:tab pos="2286000" algn="l"/>
              </a:tabLst>
            </a:pPr>
            <a:r>
              <a:rPr lang="en-US" sz="12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David found support in the priest Ahimelech, and left armed with the sword of Goliath.</a:t>
            </a:r>
            <a:endParaRPr lang="en-US" sz="12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457200" marR="0" indent="0">
              <a:lnSpc>
                <a:spcPct val="120000"/>
              </a:lnSpc>
              <a:spcBef>
                <a:spcPts val="0"/>
              </a:spcBef>
              <a:spcAft>
                <a:spcPts val="600"/>
              </a:spcAft>
              <a:buNone/>
              <a:tabLst>
                <a:tab pos="914400" algn="l"/>
                <a:tab pos="1371600" algn="l"/>
                <a:tab pos="2286000" algn="l"/>
              </a:tabLst>
            </a:pPr>
            <a:r>
              <a:rPr lang="en-US" sz="9800" b="1" dirty="0">
                <a:solidFill>
                  <a:srgbClr val="FFFFCC"/>
                </a:solidFill>
                <a:latin typeface="Calibri" panose="020F0502020204030204" pitchFamily="34" charset="0"/>
                <a:ea typeface="Calibri" panose="020F0502020204030204" pitchFamily="34" charset="0"/>
                <a:cs typeface="Arial" panose="020B060402020202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7912931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680484" y="776177"/>
            <a:ext cx="12703197" cy="5762846"/>
          </a:xfrm>
        </p:spPr>
        <p:txBody>
          <a:bodyPr>
            <a:noAutofit/>
          </a:bodyPr>
          <a:lstStyle/>
          <a:p>
            <a:pPr marL="457200" marR="0" indent="0">
              <a:lnSpc>
                <a:spcPct val="100000"/>
              </a:lnSpc>
              <a:spcBef>
                <a:spcPts val="0"/>
              </a:spcBef>
              <a:spcAft>
                <a:spcPts val="600"/>
              </a:spcAft>
              <a:buNone/>
              <a:tabLst>
                <a:tab pos="914400" algn="l"/>
                <a:tab pos="1371600" algn="l"/>
                <a:tab pos="2286000" algn="l"/>
              </a:tabLst>
            </a:pPr>
            <a:r>
              <a:rPr lang="en-US" b="1" dirty="0">
                <a:solidFill>
                  <a:srgbClr val="FFFFCC"/>
                </a:solidFill>
                <a:latin typeface="Calibri" panose="020F0502020204030204" pitchFamily="34" charset="0"/>
                <a:ea typeface="Calibri" panose="020F0502020204030204" pitchFamily="34" charset="0"/>
                <a:cs typeface="Arial" panose="020B060402020202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David’s Flight to Achish</a:t>
            </a:r>
            <a:r>
              <a:rPr lang="en-US"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21:10–15)</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914400" algn="l"/>
                <a:tab pos="1371600" algn="l"/>
                <a:tab pos="2286000" algn="l"/>
              </a:tabLst>
            </a:pPr>
            <a:r>
              <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This first encounter with Achish is tense.</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914400" algn="l"/>
                <a:tab pos="1371600" algn="l"/>
                <a:tab pos="2286000" algn="l"/>
              </a:tabLst>
            </a:pPr>
            <a:r>
              <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David’s Flight to Judah</a:t>
            </a:r>
            <a:r>
              <a:rPr lang="en-US"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22:1–23)</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371600" marR="0" indent="-914400">
              <a:lnSpc>
                <a:spcPct val="100000"/>
              </a:lnSpc>
              <a:spcBef>
                <a:spcPts val="0"/>
              </a:spcBef>
              <a:spcAft>
                <a:spcPts val="600"/>
              </a:spcAft>
              <a:buNone/>
              <a:tabLst>
                <a:tab pos="914400" algn="l"/>
                <a:tab pos="1371600" algn="l"/>
                <a:tab pos="2286000" algn="l"/>
              </a:tabLst>
            </a:pPr>
            <a:r>
              <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the direction of the prophet Gad, David returned to Judah from Moab. Here he provided refuge for </a:t>
            </a:r>
            <a:r>
              <a:rPr lang="en-US"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Abiathar</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whose priestly family Saul had eliminated.</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914400" algn="l"/>
                <a:tab pos="1371600" algn="l"/>
                <a:tab pos="2286000" algn="l"/>
              </a:tabLst>
            </a:pPr>
            <a:r>
              <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David’s Rescue of </a:t>
            </a:r>
            <a:r>
              <a:rPr lang="en-US"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Keilah</a:t>
            </a:r>
            <a:r>
              <a:rPr lang="en-US"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23:1–13)</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371600" marR="0" indent="-914400">
              <a:lnSpc>
                <a:spcPct val="100000"/>
              </a:lnSpc>
              <a:spcBef>
                <a:spcPts val="0"/>
              </a:spcBef>
              <a:spcAft>
                <a:spcPts val="600"/>
              </a:spcAft>
              <a:buNone/>
              <a:tabLst>
                <a:tab pos="914400" algn="l"/>
                <a:tab pos="1371600" algn="l"/>
                <a:tab pos="2286000" algn="l"/>
              </a:tabLst>
            </a:pPr>
            <a:r>
              <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Keilah</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was a treacherous city. After David had delivered the population from the Philistines, they threatened to deliver him over to Saul.</a:t>
            </a:r>
          </a:p>
          <a:p>
            <a:pPr marL="457200" marR="0" indent="0">
              <a:lnSpc>
                <a:spcPct val="100000"/>
              </a:lnSpc>
              <a:spcBef>
                <a:spcPts val="0"/>
              </a:spcBef>
              <a:spcAft>
                <a:spcPts val="600"/>
              </a:spcAft>
              <a:buNone/>
              <a:tabLst>
                <a:tab pos="914400" algn="l"/>
                <a:tab pos="1371600" algn="l"/>
                <a:tab pos="2286000" algn="l"/>
              </a:tabLst>
            </a:pPr>
            <a:r>
              <a:rPr lang="en-US"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David’s Flight to the Desert of </a:t>
            </a:r>
            <a:r>
              <a:rPr lang="en-US"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Ziph</a:t>
            </a:r>
            <a:r>
              <a:rPr lang="en-US"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23:14–24a)</a:t>
            </a:r>
          </a:p>
          <a:p>
            <a:pPr marL="457200" marR="0" indent="0">
              <a:lnSpc>
                <a:spcPct val="100000"/>
              </a:lnSpc>
              <a:spcBef>
                <a:spcPts val="0"/>
              </a:spcBef>
              <a:spcAft>
                <a:spcPts val="600"/>
              </a:spcAft>
              <a:buNone/>
              <a:tabLst>
                <a:tab pos="914400" algn="l"/>
                <a:tab pos="1371600" algn="l"/>
                <a:tab pos="2286000" algn="l"/>
              </a:tabLst>
            </a:pPr>
            <a:r>
              <a:rPr lang="en-US"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a:t>
            </a:r>
            <a:r>
              <a:rPr lang="en-US"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Ziphites</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also betrayed David.</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306602"/>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595422" y="467833"/>
            <a:ext cx="11363495" cy="6139155"/>
          </a:xfrm>
        </p:spPr>
        <p:txBody>
          <a:bodyPr>
            <a:normAutofit fontScale="32500" lnSpcReduction="20000"/>
          </a:bodyPr>
          <a:lstStyle/>
          <a:p>
            <a:pPr marL="0" marR="0" indent="0">
              <a:lnSpc>
                <a:spcPct val="120000"/>
              </a:lnSpc>
              <a:spcBef>
                <a:spcPts val="0"/>
              </a:spcBef>
              <a:spcAft>
                <a:spcPts val="600"/>
              </a:spcAft>
              <a:buNone/>
              <a:tabLst>
                <a:tab pos="914400" algn="l"/>
                <a:tab pos="1371600" algn="l"/>
                <a:tab pos="2286000" algn="l"/>
              </a:tabLst>
            </a:pP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David’s Flight in the Desert of </a:t>
            </a:r>
            <a:r>
              <a:rPr lang="en-US" sz="98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Maon</a:t>
            </a:r>
            <a:r>
              <a:rPr lang="en-US" sz="9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23:24b–28)</a:t>
            </a:r>
            <a:endParaRPr lang="en-US" sz="9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914400" algn="l"/>
                <a:tab pos="1371600" algn="l"/>
                <a:tab pos="2286000" algn="l"/>
              </a:tabLst>
            </a:pPr>
            <a:r>
              <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While pursuing David, Saul was forced to retreat and answer a new Philistine threat.</a:t>
            </a:r>
            <a:endParaRPr lang="en-US" sz="9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914400" algn="l"/>
                <a:tab pos="1371600" algn="l"/>
                <a:tab pos="2286000" algn="l"/>
              </a:tabLst>
            </a:pP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David’s Flight in the Desert of En-</a:t>
            </a:r>
            <a:r>
              <a:rPr lang="en-US" sz="98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gedi</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9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23:29–24:22)</a:t>
            </a:r>
            <a:endParaRPr lang="en-US" sz="9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914400" algn="l"/>
                <a:tab pos="1371600" algn="l"/>
                <a:tab pos="2286000" algn="l"/>
              </a:tabLst>
            </a:pPr>
            <a:r>
              <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a remarkable demonstration of integrity, David spared the life of Saul when he had him in his grasp.</a:t>
            </a:r>
            <a:endParaRPr lang="en-US" sz="9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914400" algn="l"/>
                <a:tab pos="1371600" algn="l"/>
                <a:tab pos="2286000" algn="l"/>
              </a:tabLst>
            </a:pPr>
            <a:r>
              <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David’s Flight in the Desert of </a:t>
            </a:r>
            <a:r>
              <a:rPr lang="en-US" sz="98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Paran</a:t>
            </a:r>
            <a:r>
              <a:rPr lang="en-US" sz="9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25:1–44)</a:t>
            </a:r>
            <a:endParaRPr lang="en-US" sz="9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914400" algn="l"/>
                <a:tab pos="1371600" algn="l"/>
                <a:tab pos="2286000" algn="l"/>
              </a:tabLst>
            </a:pPr>
            <a:r>
              <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While here David’s band provided protection for </a:t>
            </a:r>
            <a:r>
              <a:rPr lang="en-US" sz="98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Nabal</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a:t>
            </a:r>
          </a:p>
          <a:p>
            <a:pPr marL="0" marR="0" indent="0">
              <a:lnSpc>
                <a:spcPct val="120000"/>
              </a:lnSpc>
              <a:spcBef>
                <a:spcPts val="0"/>
              </a:spcBef>
              <a:spcAft>
                <a:spcPts val="600"/>
              </a:spcAft>
              <a:buNone/>
              <a:tabLst>
                <a:tab pos="914400" algn="l"/>
                <a:tab pos="1371600" algn="l"/>
                <a:tab pos="2286000" algn="l"/>
              </a:tabLst>
            </a:pP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Carmelite’s servants. After a series of encounters that ended in </a:t>
            </a:r>
            <a:r>
              <a:rPr lang="en-US" sz="98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Nabal’s</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death (at God’s hand?), David married Abigail. Abigail’s speech in vv. 24–31 is particularly significant.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0578948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358588" y="999460"/>
            <a:ext cx="11600330" cy="5607528"/>
          </a:xfrm>
        </p:spPr>
        <p:txBody>
          <a:bodyPr>
            <a:normAutofit fontScale="32500" lnSpcReduction="20000"/>
          </a:bodyPr>
          <a:lstStyle/>
          <a:p>
            <a:pPr marL="1371600" marR="0" indent="-914400">
              <a:lnSpc>
                <a:spcPct val="120000"/>
              </a:lnSpc>
              <a:spcBef>
                <a:spcPts val="0"/>
              </a:spcBef>
              <a:spcAft>
                <a:spcPts val="600"/>
              </a:spcAft>
              <a:buNone/>
              <a:tabLst>
                <a:tab pos="914400" algn="l"/>
                <a:tab pos="1371600" algn="l"/>
                <a:tab pos="2286000" algn="l"/>
              </a:tabLst>
            </a:pPr>
            <a:r>
              <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David’s Flight in the Desert of </a:t>
            </a:r>
            <a:r>
              <a:rPr lang="en-US" sz="98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Ziph</a:t>
            </a:r>
            <a:r>
              <a:rPr lang="en-US" sz="9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26:1–25)</a:t>
            </a:r>
            <a:endParaRPr lang="en-US" sz="9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371600" marR="0" indent="-914400">
              <a:lnSpc>
                <a:spcPct val="120000"/>
              </a:lnSpc>
              <a:spcBef>
                <a:spcPts val="0"/>
              </a:spcBef>
              <a:spcAft>
                <a:spcPts val="600"/>
              </a:spcAft>
              <a:buNone/>
              <a:tabLst>
                <a:tab pos="914400" algn="l"/>
                <a:tab pos="1371600" algn="l"/>
                <a:tab pos="2286000" algn="l"/>
              </a:tabLst>
            </a:pPr>
            <a:r>
              <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For the second time David has Saul within his grasp, but he refuses to raise his hand against YHWH’s anointed. The episode ends with Saul promising not to try to harm David again and pronouncing a blessing upon him.</a:t>
            </a:r>
            <a:endParaRPr lang="en-US" sz="9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371600" marR="0" indent="-914400">
              <a:lnSpc>
                <a:spcPct val="120000"/>
              </a:lnSpc>
              <a:spcBef>
                <a:spcPts val="0"/>
              </a:spcBef>
              <a:spcAft>
                <a:spcPts val="600"/>
              </a:spcAft>
              <a:buNone/>
              <a:tabLst>
                <a:tab pos="914400" algn="l"/>
                <a:tab pos="1371600" algn="l"/>
                <a:tab pos="2286000" algn="l"/>
              </a:tabLst>
            </a:pPr>
            <a:r>
              <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David’s Flight to Achish of Gath</a:t>
            </a:r>
            <a:r>
              <a:rPr lang="en-US" sz="98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27:1–4)</a:t>
            </a:r>
            <a:endParaRPr lang="en-US" sz="9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371600" marR="0" indent="-914400">
              <a:lnSpc>
                <a:spcPct val="120000"/>
              </a:lnSpc>
              <a:spcBef>
                <a:spcPts val="0"/>
              </a:spcBef>
              <a:spcAft>
                <a:spcPts val="600"/>
              </a:spcAft>
              <a:buNone/>
              <a:tabLst>
                <a:tab pos="914400" algn="l"/>
                <a:tab pos="1371600" algn="l"/>
                <a:tab pos="2286000" algn="l"/>
              </a:tabLst>
            </a:pPr>
            <a:r>
              <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9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For all practical purposes this ends David’s life as a fugitive. Saul stops chasing him and David waits out the rest of Saul’s life.</a:t>
            </a:r>
            <a:endParaRPr lang="en-US" sz="9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798513" algn="l"/>
                <a:tab pos="13716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461028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358588" y="850605"/>
            <a:ext cx="11474824" cy="6007395"/>
          </a:xfrm>
        </p:spPr>
        <p:txBody>
          <a:bodyPr>
            <a:normAutofit fontScale="92500" lnSpcReduction="20000"/>
          </a:bodyPr>
          <a:lstStyle/>
          <a:p>
            <a:pPr marL="514350" indent="-514350">
              <a:lnSpc>
                <a:spcPct val="120000"/>
              </a:lnSpc>
              <a:spcBef>
                <a:spcPts val="0"/>
              </a:spcBef>
              <a:spcAft>
                <a:spcPts val="1200"/>
              </a:spcAft>
              <a:buAutoNum type="arabicParenBoth" startAt="3"/>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Dialogue. The unique feature of Hebrew narrative is its heavy reliance on direct speech. Actual narration is often relegated to the role of either tying speeches together or confirming assertions made in the dialogue. Direct speech is used as the chief instrument for revealing varied nuances of ideas, and the relationships among the characters. If the direct speech is crossed out, very little remains of the stories. See Judges 13; 16; etc. </a:t>
            </a:r>
          </a:p>
          <a:p>
            <a:pPr marL="511175"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conversations recorded in Hebrew narratives are generally true dialogues. Rarely will more than two parties get involved in a conversation. See Genesis 27. The prominence of dialogue in the story makes one wonder how the author knows what people are saying?</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2647269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358588" y="1105786"/>
            <a:ext cx="11600330" cy="5501202"/>
          </a:xfrm>
        </p:spPr>
        <p:txBody>
          <a:bodyPr>
            <a:noAutofit/>
          </a:bodyPr>
          <a:lstStyle/>
          <a:p>
            <a:pPr marL="0" marR="0" indent="0">
              <a:lnSpc>
                <a:spcPct val="100000"/>
              </a:lnSpc>
              <a:spcBef>
                <a:spcPts val="0"/>
              </a:spcBef>
              <a:spcAft>
                <a:spcPts val="600"/>
              </a:spcAft>
              <a:buNone/>
              <a:tabLst>
                <a:tab pos="690563" algn="l"/>
                <a:tab pos="1371600" algn="l"/>
                <a:tab pos="1828800" algn="l"/>
                <a:tab pos="2286000" algn="l"/>
                <a:tab pos="2743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(3)	David: The Baron of Ziklag</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Sam 27:5–2 Sam 1:27)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371600" algn="l"/>
                <a:tab pos="1828800" algn="l"/>
                <a:tab pos="2286000" algn="l"/>
                <a:tab pos="2743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Cession of Ziklag to David</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27:5–7)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371600" algn="l"/>
                <a:tab pos="1828800" algn="l"/>
                <a:tab pos="2286000" algn="l"/>
                <a:tab pos="2743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The Forays of David in the Negeb</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27:8–12)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371600" algn="l"/>
                <a:tab pos="1828800" algn="l"/>
                <a:tab pos="2286000" algn="l"/>
                <a:tab pos="2743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The Promotion of David to Philistine Bodyguard</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28:1–25)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371600" marR="0" indent="0">
              <a:lnSpc>
                <a:spcPct val="100000"/>
              </a:lnSpc>
              <a:spcBef>
                <a:spcPts val="0"/>
              </a:spcBef>
              <a:spcAft>
                <a:spcPts val="600"/>
              </a:spcAft>
              <a:buNone/>
              <a:tabLst>
                <a:tab pos="457200" algn="l"/>
                <a:tab pos="1030288" algn="l"/>
                <a:tab pos="1371600" algn="l"/>
                <a:tab pos="1828800" algn="l"/>
                <a:tab pos="2286000" algn="l"/>
                <a:tab pos="2743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This development provided the context for Saul’s consultation of the witch of Endor. After the opening paragraph David receded into the background for the time being. While Saul was learning about his imminent death, the reader is left to wonder if David, the Philistine baron, would have a hand in his death.</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377311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358588" y="808074"/>
            <a:ext cx="11600330" cy="5798914"/>
          </a:xfrm>
        </p:spPr>
        <p:txBody>
          <a:bodyPr>
            <a:noAutofit/>
          </a:bodyPr>
          <a:lstStyle/>
          <a:p>
            <a:pPr marL="0" marR="0" indent="0">
              <a:lnSpc>
                <a:spcPct val="100000"/>
              </a:lnSpc>
              <a:spcBef>
                <a:spcPts val="0"/>
              </a:spcBef>
              <a:spcAft>
                <a:spcPts val="600"/>
              </a:spcAft>
              <a:buNone/>
              <a:tabLst>
                <a:tab pos="690563" algn="l"/>
                <a:tab pos="914400" algn="l"/>
                <a:tab pos="1371600" algn="l"/>
                <a:tab pos="1828800" algn="l"/>
                <a:tab pos="2286000" algn="l"/>
                <a:tab pos="2743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	The Demotion of David</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29:1–11)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371600" marR="0" indent="0">
              <a:lnSpc>
                <a:spcPct val="100000"/>
              </a:lnSpc>
              <a:spcBef>
                <a:spcPts val="0"/>
              </a:spcBef>
              <a:spcAft>
                <a:spcPts val="600"/>
              </a:spcAft>
              <a:buNone/>
              <a:tabLst>
                <a:tab pos="457200" algn="l"/>
                <a:tab pos="1371600" algn="l"/>
                <a:tab pos="1828800" algn="l"/>
                <a:tab pos="2286000" algn="l"/>
                <a:tab pos="2743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concern of the Philistine nobility is understandable. However, the highlight of this pericope is the remarkable testimony of Achish concerning the character of David.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914400" algn="l"/>
                <a:tab pos="1371600" algn="l"/>
                <a:tab pos="1828800" algn="l"/>
                <a:tab pos="2286000" algn="l"/>
                <a:tab pos="2743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(e)	The Settlement of the Amalekite Question</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30:1–31)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371600" marR="0" indent="-1371600">
              <a:lnSpc>
                <a:spcPct val="100000"/>
              </a:lnSpc>
              <a:spcBef>
                <a:spcPts val="0"/>
              </a:spcBef>
              <a:spcAft>
                <a:spcPts val="600"/>
              </a:spcAft>
              <a:buNone/>
              <a:tabLst>
                <a:tab pos="457200" algn="l"/>
                <a:tab pos="914400" algn="l"/>
                <a:tab pos="1371600" algn="l"/>
                <a:tab pos="1828800" algn="l"/>
                <a:tab pos="2286000" algn="l"/>
                <a:tab pos="2743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David capitalized on his successes to ingratiate himself with the citizens of Judah.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914400" algn="l"/>
                <a:tab pos="1371600" algn="l"/>
                <a:tab pos="1828800" algn="l"/>
                <a:tab pos="2286000" algn="l"/>
                <a:tab pos="2743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(f)	The Death of Saul</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Sam 31:1–2 Sam 1:27)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457200" algn="l"/>
                <a:tab pos="914400" algn="l"/>
                <a:tab pos="1371600" algn="l"/>
                <a:tab pos="1828800" algn="l"/>
                <a:tab pos="2286000" algn="l"/>
                <a:tab pos="2743200" algn="l"/>
              </a:tabLst>
            </a:pPr>
            <a:r>
              <a:rPr lang="en-US" sz="3200"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Nature of Saul’s Death</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1Sam 31:1–13)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457200" algn="l"/>
                <a:tab pos="914400" algn="l"/>
                <a:tab pos="1371600" algn="l"/>
                <a:tab pos="1828800" algn="l"/>
                <a:tab pos="2286000" algn="l"/>
                <a:tab pos="2743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David’s Reaction to the Death of Saul</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Sam 1:1–27)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3285834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358588" y="1180214"/>
            <a:ext cx="11600330" cy="5426774"/>
          </a:xfrm>
        </p:spPr>
        <p:txBody>
          <a:bodyPr>
            <a:noAutofit/>
          </a:bodyPr>
          <a:lstStyle/>
          <a:p>
            <a:pPr marL="0" marR="0" indent="0">
              <a:lnSpc>
                <a:spcPct val="120000"/>
              </a:lnSpc>
              <a:spcBef>
                <a:spcPts val="0"/>
              </a:spcBef>
              <a:spcAft>
                <a:spcPts val="600"/>
              </a:spcAft>
              <a:buNone/>
              <a:tabLst>
                <a:tab pos="233363" algn="l"/>
                <a:tab pos="798513" algn="l"/>
                <a:tab pos="1255713" algn="l"/>
                <a:tab pos="1712913" algn="l"/>
                <a:tab pos="20621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(4)	David’s Push for the Top</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2:1–5:25)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33363" algn="l"/>
                <a:tab pos="798513" algn="l"/>
                <a:tab pos="1371600" algn="l"/>
                <a:tab pos="1712913" algn="l"/>
                <a:tab pos="20621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Anointing of David, the King of Judah</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2:1–11)</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33363" algn="l"/>
                <a:tab pos="798513" algn="l"/>
                <a:tab pos="1371600" algn="l"/>
                <a:tab pos="1712913" algn="l"/>
                <a:tab pos="2062163"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Feud Between Joab and Abner</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2:12–32)</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33363" algn="l"/>
                <a:tab pos="798513" algn="l"/>
                <a:tab pos="1371600" algn="l"/>
                <a:tab pos="1712913" algn="l"/>
                <a:tab pos="2062163"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The Civil War Between the Houses of David and Saul</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3:1–4:12</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33363" algn="l"/>
                <a:tab pos="798513" algn="l"/>
                <a:tab pos="1371600" algn="l"/>
                <a:tab pos="1712913" algn="l"/>
                <a:tab pos="20621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Thesis Statement</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3:1–5)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33363" algn="l"/>
                <a:tab pos="798513" algn="l"/>
                <a:tab pos="1371600" algn="l"/>
                <a:tab pos="1712913" algn="l"/>
                <a:tab pos="20621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Defection and Murder of Abner</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3:6–39)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33363" algn="l"/>
                <a:tab pos="798513" algn="l"/>
                <a:tab pos="1255713" algn="l"/>
                <a:tab pos="1712913" algn="l"/>
                <a:tab pos="20621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Note especially David’s testimony regarding the character of 			Abner (vv. 38–39).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33363" algn="l"/>
                <a:tab pos="798513" algn="l"/>
                <a:tab pos="1255713" algn="l"/>
                <a:tab pos="1712913" algn="l"/>
                <a:tab pos="20621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0296994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358588" y="896471"/>
            <a:ext cx="11600330" cy="5710517"/>
          </a:xfrm>
        </p:spPr>
        <p:txBody>
          <a:bodyPr>
            <a:noAutofit/>
          </a:bodyPr>
          <a:lstStyle/>
          <a:p>
            <a:pPr marL="0" marR="0" indent="0">
              <a:lnSpc>
                <a:spcPct val="100000"/>
              </a:lnSpc>
              <a:spcBef>
                <a:spcPts val="0"/>
              </a:spcBef>
              <a:spcAft>
                <a:spcPts val="600"/>
              </a:spcAft>
              <a:buNone/>
              <a:tabLst>
                <a:tab pos="233363" algn="l"/>
                <a:tab pos="798513" algn="l"/>
                <a:tab pos="1371600" algn="l"/>
                <a:tab pos="1712913" algn="l"/>
                <a:tab pos="20621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Murder of Ish-bosheth</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4:1–12)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062163" marR="0" indent="0">
              <a:lnSpc>
                <a:spcPct val="100000"/>
              </a:lnSpc>
              <a:spcBef>
                <a:spcPts val="0"/>
              </a:spcBef>
              <a:spcAft>
                <a:spcPts val="600"/>
              </a:spcAft>
              <a:buNone/>
              <a:tabLst>
                <a:tab pos="233363" algn="l"/>
                <a:tab pos="798513" algn="l"/>
                <a:tab pos="1255713" algn="l"/>
                <a:tab pos="1712913" algn="l"/>
                <a:tab pos="20621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Note especially David’s reaction to the death of one whom we expect to have been an enemy, simply because he was a rival (vv. 9–11).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33363" algn="l"/>
                <a:tab pos="798513" algn="l"/>
                <a:tab pos="1255713" algn="l"/>
                <a:tab pos="1425575" algn="l"/>
                <a:tab pos="20621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	The Anointing of David, King of Israel</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5:1–5)</a:t>
            </a:r>
          </a:p>
          <a:p>
            <a:pPr marL="0" marR="0" indent="0">
              <a:lnSpc>
                <a:spcPct val="100000"/>
              </a:lnSpc>
              <a:spcBef>
                <a:spcPts val="0"/>
              </a:spcBef>
              <a:spcAft>
                <a:spcPts val="600"/>
              </a:spcAft>
              <a:buNone/>
              <a:tabLst>
                <a:tab pos="233363" algn="l"/>
                <a:tab pos="798513" algn="l"/>
                <a:tab pos="1255713" algn="l"/>
                <a:tab pos="1425575" algn="l"/>
                <a:tab pos="2062163" algn="l"/>
              </a:tabLst>
            </a:pPr>
            <a:r>
              <a:rPr lang="en-US" sz="3200"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(e)	David’s Consolidation of Power</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5:6–25)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425575"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Conquest of Jerusalem</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5:6–10)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425575"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Construction of the Palace</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5:11–12)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425575"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Growth of the Davidic House</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5:13–16)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425575"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Settlement of the Philistine Question</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5:17–25)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33363" algn="l"/>
                <a:tab pos="798513" algn="l"/>
                <a:tab pos="1255713" algn="l"/>
                <a:tab pos="1425575" algn="l"/>
                <a:tab pos="2062163"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51824000"/>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358588" y="680483"/>
            <a:ext cx="11600330" cy="5926505"/>
          </a:xfrm>
        </p:spPr>
        <p:txBody>
          <a:bodyPr>
            <a:noAutofit/>
          </a:bodyPr>
          <a:lstStyle/>
          <a:p>
            <a:pPr marL="0" marR="0" indent="0">
              <a:lnSpc>
                <a:spcPct val="100000"/>
              </a:lnSpc>
              <a:spcBef>
                <a:spcPts val="0"/>
              </a:spcBef>
              <a:spcAft>
                <a:spcPts val="600"/>
              </a:spcAft>
              <a:buNone/>
              <a:tabLst>
                <a:tab pos="573088" algn="l"/>
                <a:tab pos="1147763" algn="l"/>
                <a:tab pos="1658938" algn="l"/>
                <a:tab pos="2116138" algn="l"/>
                <a:tab pos="262731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Account of David’s Rule</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6:1–9:13)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0">
              <a:lnSpc>
                <a:spcPct val="100000"/>
              </a:lnSpc>
              <a:spcBef>
                <a:spcPts val="0"/>
              </a:spcBef>
              <a:spcAft>
                <a:spcPts val="600"/>
              </a:spcAft>
              <a:buNone/>
              <a:tabLst>
                <a:tab pos="573088" algn="l"/>
                <a:tab pos="1147763" algn="l"/>
                <a:tab pos="1658938" algn="l"/>
                <a:tab pos="2116138" algn="l"/>
                <a:tab pos="262731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contrast to the accounts of other ancient Near Eastern kings’ accomplishments, David’s political and military triumphs receive remarkably short </a:t>
            </a:r>
            <a:r>
              <a:rPr lang="en-US" sz="3200" b="1" i="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Schrift</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p>
          <a:p>
            <a:pPr marL="573088" marR="0" indent="0">
              <a:lnSpc>
                <a:spcPct val="100000"/>
              </a:lnSpc>
              <a:spcBef>
                <a:spcPts val="0"/>
              </a:spcBef>
              <a:spcAft>
                <a:spcPts val="600"/>
              </a:spcAft>
              <a:buNone/>
              <a:tabLst>
                <a:tab pos="573088" algn="l"/>
                <a:tab pos="1147763" algn="l"/>
                <a:tab pos="1658938" algn="l"/>
                <a:tab pos="2116138" algn="l"/>
                <a:tab pos="262731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Obviously, these aspects of his long rule are not very significant to the author. David’s role is presented as primarily religious, rather than political.</a:t>
            </a:r>
          </a:p>
          <a:p>
            <a:pPr marL="573088" marR="0" indent="0">
              <a:lnSpc>
                <a:spcPct val="100000"/>
              </a:lnSpc>
              <a:spcBef>
                <a:spcPts val="0"/>
              </a:spcBef>
              <a:spcAft>
                <a:spcPts val="600"/>
              </a:spcAft>
              <a:buNone/>
              <a:tabLst>
                <a:tab pos="573088" algn="l"/>
                <a:tab pos="1147763" algn="l"/>
                <a:tab pos="1658938" algn="l"/>
                <a:tab pos="2116138" algn="l"/>
                <a:tab pos="262731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The Transportation of the Ark to Jerusalem</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6:1–23)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7763" marR="0" indent="0">
              <a:lnSpc>
                <a:spcPct val="100000"/>
              </a:lnSpc>
              <a:spcBef>
                <a:spcPts val="0"/>
              </a:spcBef>
              <a:spcAft>
                <a:spcPts val="600"/>
              </a:spcAft>
              <a:buNone/>
              <a:tabLst>
                <a:tab pos="573088" algn="l"/>
                <a:tab pos="1147763" algn="l"/>
                <a:tab pos="1658938" algn="l"/>
                <a:tab pos="2116138" algn="l"/>
                <a:tab pos="262731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This event is in keeping with the ancient kings’ responsibility for cultic affairs. For the first time the throne of YHWH and the throne of David are in the same city.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118063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893135"/>
            <a:ext cx="11976847" cy="5713854"/>
          </a:xfrm>
        </p:spPr>
        <p:txBody>
          <a:bodyPr>
            <a:noAutofit/>
          </a:bodyPr>
          <a:lstStyle/>
          <a:p>
            <a:pPr marL="1147763" marR="0" indent="-574675">
              <a:lnSpc>
                <a:spcPct val="100000"/>
              </a:lnSpc>
              <a:spcBef>
                <a:spcPts val="0"/>
              </a:spcBef>
              <a:spcAft>
                <a:spcPts val="600"/>
              </a:spcAft>
              <a:buNone/>
              <a:tabLst>
                <a:tab pos="573088" algn="l"/>
                <a:tab pos="1147763" algn="l"/>
                <a:tab pos="1658938" algn="l"/>
                <a:tab pos="2116138" algn="l"/>
                <a:tab pos="262731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The Establishment of the Davidic House as an Eternal Dynasty</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(7</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:1–29)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0">
              <a:lnSpc>
                <a:spcPct val="100000"/>
              </a:lnSpc>
              <a:spcBef>
                <a:spcPts val="0"/>
              </a:spcBef>
              <a:spcAft>
                <a:spcPts val="600"/>
              </a:spcAft>
              <a:buNone/>
              <a:tabLst>
                <a:tab pos="573088" algn="l"/>
                <a:tab pos="1147763" algn="l"/>
                <a:tab pos="1828800" algn="l"/>
                <a:tab pos="2116138" algn="l"/>
                <a:tab pos="262731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(3)	The Growth of David’s Empire</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8:1–14)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7763" marR="0" indent="0">
              <a:lnSpc>
                <a:spcPct val="100000"/>
              </a:lnSpc>
              <a:spcBef>
                <a:spcPts val="0"/>
              </a:spcBef>
              <a:spcAft>
                <a:spcPts val="600"/>
              </a:spcAft>
              <a:buNone/>
              <a:tabLst>
                <a:tab pos="798513" algn="l"/>
                <a:tab pos="1147763" algn="l"/>
                <a:tab pos="1828800" algn="l"/>
                <a:tab pos="24558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The Conquest of Philistia</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8:1)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7763" marR="0" indent="0">
              <a:lnSpc>
                <a:spcPct val="100000"/>
              </a:lnSpc>
              <a:spcBef>
                <a:spcPts val="0"/>
              </a:spcBef>
              <a:spcAft>
                <a:spcPts val="600"/>
              </a:spcAft>
              <a:buNone/>
              <a:tabLst>
                <a:tab pos="798513" algn="l"/>
                <a:tab pos="1147763" algn="l"/>
                <a:tab pos="1828800" algn="l"/>
                <a:tab pos="24558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Conquest of Moab</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8:2)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7763" marR="0" indent="0">
              <a:lnSpc>
                <a:spcPct val="100000"/>
              </a:lnSpc>
              <a:spcBef>
                <a:spcPts val="0"/>
              </a:spcBef>
              <a:spcAft>
                <a:spcPts val="600"/>
              </a:spcAft>
              <a:buNone/>
              <a:tabLst>
                <a:tab pos="798513" algn="l"/>
                <a:tab pos="1147763" algn="l"/>
                <a:tab pos="1828800" algn="l"/>
                <a:tab pos="24558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The Conquest of Aram Damascus and Aram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Zobah</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8:3–8)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7763" marR="0" indent="0">
              <a:lnSpc>
                <a:spcPct val="100000"/>
              </a:lnSpc>
              <a:spcBef>
                <a:spcPts val="0"/>
              </a:spcBef>
              <a:spcAft>
                <a:spcPts val="600"/>
              </a:spcAft>
              <a:buNone/>
              <a:tabLst>
                <a:tab pos="798513" algn="l"/>
                <a:tab pos="1147763" algn="l"/>
                <a:tab pos="1828800" algn="l"/>
                <a:tab pos="24558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	The Friendship of Hamath</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8:9–12)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7763" marR="0" indent="0">
              <a:lnSpc>
                <a:spcPct val="100000"/>
              </a:lnSpc>
              <a:spcBef>
                <a:spcPts val="0"/>
              </a:spcBef>
              <a:spcAft>
                <a:spcPts val="600"/>
              </a:spcAft>
              <a:buNone/>
              <a:tabLst>
                <a:tab pos="798513" algn="l"/>
                <a:tab pos="1147763" algn="l"/>
                <a:tab pos="1828800" algn="l"/>
                <a:tab pos="24558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(e)	The Conquest of Edom</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8:13–14)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0">
              <a:lnSpc>
                <a:spcPct val="100000"/>
              </a:lnSpc>
              <a:spcBef>
                <a:spcPts val="0"/>
              </a:spcBef>
              <a:spcAft>
                <a:spcPts val="600"/>
              </a:spcAft>
              <a:buNone/>
              <a:tabLst>
                <a:tab pos="573088" algn="l"/>
                <a:tab pos="1147763" algn="l"/>
                <a:tab pos="1658938" algn="l"/>
                <a:tab pos="2116138" algn="l"/>
                <a:tab pos="262731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(4)	The Make-up of David’s Administration</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8:15–18)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0">
              <a:lnSpc>
                <a:spcPct val="100000"/>
              </a:lnSpc>
              <a:spcBef>
                <a:spcPts val="0"/>
              </a:spcBef>
              <a:spcAft>
                <a:spcPts val="600"/>
              </a:spcAft>
              <a:buNone/>
              <a:tabLst>
                <a:tab pos="573088" algn="l"/>
                <a:tab pos="1147763" algn="l"/>
                <a:tab pos="1658938" algn="l"/>
                <a:tab pos="2116138" algn="l"/>
                <a:tab pos="262731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(5)	The Kindness of David Toward the House of Saul</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9:1–13)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33363" algn="l"/>
                <a:tab pos="798513" algn="l"/>
                <a:tab pos="1371600" algn="l"/>
                <a:tab pos="1712913" algn="l"/>
                <a:tab pos="2062163"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09051669"/>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712381"/>
            <a:ext cx="11976847" cy="5894608"/>
          </a:xfrm>
        </p:spPr>
        <p:txBody>
          <a:bodyPr>
            <a:noAutofit/>
          </a:bodyPr>
          <a:lstStyle/>
          <a:p>
            <a:pPr marL="0" marR="0" indent="0">
              <a:lnSpc>
                <a:spcPct val="100000"/>
              </a:lnSpc>
              <a:spcBef>
                <a:spcPts val="0"/>
              </a:spcBef>
              <a:spcAft>
                <a:spcPts val="600"/>
              </a:spcAft>
              <a:buNone/>
              <a:tabLst>
                <a:tab pos="573088"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The Account of David’s Family Troubles</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10:1–20:22)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0">
              <a:lnSpc>
                <a:spcPct val="100000"/>
              </a:lnSpc>
              <a:spcBef>
                <a:spcPts val="0"/>
              </a:spcBef>
              <a:spcAft>
                <a:spcPts val="600"/>
              </a:spcAft>
              <a:buNone/>
              <a:tabLst>
                <a:tab pos="573088"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Just because David was the man after God’s own heart does not mean that he was exempt from the domestic trials and tribulations that tended to afflict ancient Near Eastern monarchs.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573088" algn="l"/>
                <a:tab pos="114776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Background to David’s Family Troubles</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(1</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0:1–12:31)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14776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Ammonite Problem</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10:1–19)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0">
              <a:lnSpc>
                <a:spcPct val="100000"/>
              </a:lnSpc>
              <a:spcBef>
                <a:spcPts val="0"/>
              </a:spcBef>
              <a:spcAft>
                <a:spcPts val="600"/>
              </a:spcAft>
              <a:buNone/>
              <a:tabLst>
                <a:tab pos="69056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contrast to the victories over the nations listed in chapters 5 and 8, which were achieved without any apparent difficulty, the Ammonite War proved critical in David’s reign for more than one reason. First, for the first time David’s policies backfire. An expression of friendship is rebuffed with violence.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76871237"/>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412377"/>
            <a:ext cx="11976847" cy="6194612"/>
          </a:xfrm>
        </p:spPr>
        <p:txBody>
          <a:bodyPr>
            <a:noAutofit/>
          </a:bodyPr>
          <a:lstStyle/>
          <a:p>
            <a:pPr marL="182880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Second, the victory itself is achieved only with great effort and after a protracted campaign (cf. 12:26–31). Third, after the victory David assumes the kingship over Ammon (12:30). Fourth, the battle provided the occasion for the most significant moral lapse in David’s career. It is obvious from the narrative that this was what preoccupied the author of 2 Samuel.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7763"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“Ammon Gate” Affair</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(1</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1:1–12:25)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371600" algn="l"/>
                <a:tab pos="1828800"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David’s Adultery with Bathsheba</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11:1–5)</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371600" algn="l"/>
                <a:tab pos="1828800"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T</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he Murderous Cover–up</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11:6–27)</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371600" algn="l"/>
                <a:tab pos="1828800"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Exposure</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12:1–15)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05686217"/>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765543"/>
            <a:ext cx="11976847" cy="5841445"/>
          </a:xfrm>
        </p:spPr>
        <p:txBody>
          <a:bodyPr>
            <a:noAutofit/>
          </a:bodyPr>
          <a:lstStyle/>
          <a:p>
            <a:pPr marL="690563"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Nathan’s accusatory speech in 12:7–14 represents for the narrator a kind of thesis statement for the narrative that follows. He identifies two consequences for David’s action: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255713" marR="0" indent="-1255713">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Long range: YHWH will raise up troubles within his own household.</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255713" marR="0" indent="-1255713">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Short range: YHWH will take the child that results from this adulterous affair.</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latter will be dealt with immediately; the former will follow.</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Immediate Punishment</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12:16–23)						•	Bathsheba’s Compensation</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12:24–25)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The Victory over Ammon</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12:26–31)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166081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1021975"/>
            <a:ext cx="11976847" cy="5585013"/>
          </a:xfrm>
        </p:spPr>
        <p:txBody>
          <a:bodyPr>
            <a:noAutofit/>
          </a:bodyPr>
          <a:lstStyle/>
          <a:p>
            <a:pPr marL="573088" marR="0" indent="0">
              <a:lnSpc>
                <a:spcPct val="100000"/>
              </a:lnSpc>
              <a:spcBef>
                <a:spcPts val="0"/>
              </a:spcBef>
              <a:spcAft>
                <a:spcPts val="600"/>
              </a:spcAft>
              <a:buNone/>
              <a:tabLst>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The Dimensions of David’s Family Troubles</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13:1–19:8a)</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Amnon-Tamar-Absalom Affair</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13:1–39)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Note David’s reaction: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339975" marR="0" indent="-2339975">
              <a:lnSpc>
                <a:spcPct val="100000"/>
              </a:lnSpc>
              <a:spcBef>
                <a:spcPts val="0"/>
              </a:spcBef>
              <a:spcAft>
                <a:spcPts val="600"/>
              </a:spcAft>
              <a:buNone/>
              <a:tabLst>
                <a:tab pos="690563" algn="l"/>
                <a:tab pos="1255713" algn="l"/>
                <a:tab pos="1882775"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He was angry at Amnon’s abuse of his sister, but seems impotent to respond (v. 21).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82775"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He mourned for his son Amnon (vv. 37, 39).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286000" marR="0" indent="-2286000">
              <a:lnSpc>
                <a:spcPct val="100000"/>
              </a:lnSpc>
              <a:spcBef>
                <a:spcPts val="0"/>
              </a:spcBef>
              <a:spcAft>
                <a:spcPts val="600"/>
              </a:spcAft>
              <a:buNone/>
              <a:tabLst>
                <a:tab pos="690563" algn="l"/>
                <a:tab pos="1255713" algn="l"/>
                <a:tab pos="1882775"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He longed for Absalom who had fled for fear of reprisal (v. 39; cf. 14:1).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The Conspiracy of Absalom</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14:1–19:8a)</a:t>
            </a: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388679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618565" y="941294"/>
            <a:ext cx="10811436" cy="5916706"/>
          </a:xfrm>
        </p:spPr>
        <p:txBody>
          <a:bodyPr>
            <a:normAutofit/>
          </a:bodyPr>
          <a:lstStyle/>
          <a:p>
            <a:pPr marL="514350" indent="-514350">
              <a:lnSpc>
                <a:spcPct val="120000"/>
              </a:lnSpc>
              <a:spcBef>
                <a:spcPts val="0"/>
              </a:spcBef>
              <a:spcAft>
                <a:spcPts val="1200"/>
              </a:spcAft>
              <a:buAutoNum type="alphaLcPeriod" startAt="4"/>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Characterization. The development of characters and personalities is an extremely important part of Hebrew narrative. By a series of literary techniques the author paints these figures as if they were real people doing real things and relating to one another as people actually do. In the narrative, character is revealed by:</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04547937"/>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744279"/>
            <a:ext cx="11976847" cy="5862710"/>
          </a:xfrm>
        </p:spPr>
        <p:txBody>
          <a:bodyPr>
            <a:noAutofit/>
          </a:bodyPr>
          <a:lstStyle/>
          <a:p>
            <a:pPr marL="1255713" marR="0" indent="-565150">
              <a:lnSpc>
                <a:spcPct val="100000"/>
              </a:lnSpc>
              <a:spcBef>
                <a:spcPts val="0"/>
              </a:spcBef>
              <a:spcAft>
                <a:spcPts val="600"/>
              </a:spcAft>
              <a:buNone/>
              <a:tabLst>
                <a:tab pos="690563" algn="l"/>
                <a:tab pos="712788" algn="l"/>
                <a:tab pos="14351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The Conspiracy of Absalom</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14:1–19:8a)</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254125" marR="0" indent="0">
              <a:lnSpc>
                <a:spcPct val="100000"/>
              </a:lnSpc>
              <a:spcBef>
                <a:spcPts val="0"/>
              </a:spcBef>
              <a:spcAft>
                <a:spcPts val="600"/>
              </a:spcAft>
              <a:buNone/>
              <a:tabLst>
                <a:tab pos="690563" algn="l"/>
                <a:tab pos="712788" algn="l"/>
                <a:tab pos="14351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This is a lengthy and complex account of palace intrigue and revolt. David’s high-handed treatment of Bathsheba had followed the pattern of other ancient Near Eastern kings. Now he was subjected to the same types of internal tensions that they were constantly dealing with. In fact, this section reads like a chapter out of a Babylonian, Assyrian, or Tyrian history book.</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712788" algn="l"/>
                <a:tab pos="14351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Recall of Absalom</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14:1–24)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712788" algn="l"/>
                <a:tab pos="14351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Ambitious Tactics of Absalom</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14:25–15:12)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712788" algn="l"/>
                <a:tab pos="14351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Flight of David</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15:13–17:29)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1775984"/>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412377"/>
            <a:ext cx="11976847" cy="6194612"/>
          </a:xfrm>
        </p:spPr>
        <p:txBody>
          <a:bodyPr>
            <a:noAutofit/>
          </a:bodyPr>
          <a:lstStyle/>
          <a:p>
            <a:pPr marL="1255713"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This is a study in contrasts, between those who remain loyal to David and those who betray him.</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David’s Loyal Supporters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His household, servants, and mercenaries (15:13–18)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Ittai</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Gittite (15:19–23)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Zadok and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Abiathar</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priests (15:24–29)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Ziba</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servant of Mephibosheth (16:1–4)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Hushai</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his confidant (16:15–17:16)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David’s Traitors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Ahithophel his counselor (15:30–37; cf. v. 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457200">
              <a:lnSpc>
                <a:spcPct val="100000"/>
              </a:lnSpc>
              <a:spcBef>
                <a:spcPts val="0"/>
              </a:spcBef>
              <a:spcAft>
                <a:spcPts val="600"/>
              </a:spcAft>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Shimei the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Saulide</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who cursed him (16:5–14)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57546879"/>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412377"/>
            <a:ext cx="11976847" cy="6194612"/>
          </a:xfrm>
        </p:spPr>
        <p:txBody>
          <a:bodyPr>
            <a:noAutofit/>
          </a:bodyPr>
          <a:lstStyle/>
          <a:p>
            <a:pPr marL="1317625" marR="0" indent="0">
              <a:lnSpc>
                <a:spcPct val="100000"/>
              </a:lnSpc>
              <a:spcBef>
                <a:spcPts val="0"/>
              </a:spcBef>
              <a:spcAft>
                <a:spcPts val="600"/>
              </a:spcAft>
              <a:buNone/>
              <a:tabLst>
                <a:tab pos="690563"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But note David’s remarkable response; he still refused to touch any member of Saul’s house. Although his accusation is quite false (vv. 7–8), David left himself open to Shimei’s curse being from YHWH. The episode closes with David and his supporters in retreat east of the Jordan and Absalom’s force poised to attack him.</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944688"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Battle Between David’s and Absalom’s Forces</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18:1–8)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944688"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Murder of Absalom</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18:9–18)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944688"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Reaction of David</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18:19–19:8a)</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9104145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648585"/>
            <a:ext cx="11976847" cy="5958403"/>
          </a:xfrm>
        </p:spPr>
        <p:txBody>
          <a:bodyPr>
            <a:noAutofit/>
          </a:bodyPr>
          <a:lstStyle/>
          <a:p>
            <a:pPr marL="0" marR="0" indent="0">
              <a:lnSpc>
                <a:spcPct val="100000"/>
              </a:lnSpc>
              <a:spcBef>
                <a:spcPts val="0"/>
              </a:spcBef>
              <a:spcAft>
                <a:spcPts val="600"/>
              </a:spcAft>
              <a:buNone/>
              <a:tabLst>
                <a:tab pos="573088" algn="l"/>
                <a:tab pos="1255713" algn="l"/>
                <a:tab pos="1828800"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The Impact of David’s Family Problems on the Nation</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2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19:8–20:22</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944688"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Problem Raised by Absalom’s Conspiracy</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19:8b–15)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944688"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David’s Reconciliatory Actions</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19:16–39)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944688"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Pardoning of Shimei</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19:16–23)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944688"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Division of Mephibosheth’s Estate</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19:24–30)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944688"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Blessing of Barzillai</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19:31–39)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944688"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The Schism Within the Nation</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19:40–20:22)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944688"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Competing Claims</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(1</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9:40–43)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690563" algn="l"/>
                <a:tab pos="1255713" algn="l"/>
                <a:tab pos="1944688" algn="l"/>
                <a:tab pos="2401888"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The Revolt of Sheba</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20:1–22</a:t>
            </a:r>
            <a:r>
              <a:rPr lang="en-US" sz="3200" b="1" dirty="0">
                <a:solidFill>
                  <a:srgbClr val="FFFFCC"/>
                </a:solidFill>
                <a:latin typeface="Calibri" panose="020F0502020204030204" pitchFamily="34" charset="0"/>
                <a:ea typeface="Calibri" panose="020F0502020204030204" pitchFamily="34" charset="0"/>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89404552"/>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701749"/>
            <a:ext cx="11976847" cy="5905240"/>
          </a:xfrm>
        </p:spPr>
        <p:txBody>
          <a:bodyPr>
            <a:noAutofit/>
          </a:bodyPr>
          <a:lstStyle/>
          <a:p>
            <a:pPr marL="0" marR="0" indent="0">
              <a:lnSpc>
                <a:spcPct val="107000"/>
              </a:lnSpc>
              <a:spcBef>
                <a:spcPts val="0"/>
              </a:spcBef>
              <a:spcAft>
                <a:spcPts val="0"/>
              </a:spcAft>
              <a:buNone/>
              <a:tabLst>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	Further Aspects of David’s Rule</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20:23–24:25)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914400" algn="l"/>
                <a:tab pos="16049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David’s Cabinet</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20:23–26)</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914400" algn="l"/>
                <a:tab pos="1604963"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Settling an Outstanding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Saulide</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Score</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(2</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1:1–14)</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914400" algn="l"/>
                <a:tab pos="1604963"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(3)	The Recurrent Philistine Problem</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21:15–22)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pPr>
            <a:r>
              <a:rPr lang="en-US" sz="3200" b="1" i="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3200" b="1" i="1" u="sng"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Interludes </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22:1–23:7)</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604963" marR="0" indent="0">
              <a:lnSpc>
                <a:spcPct val="100000"/>
              </a:lnSpc>
              <a:spcBef>
                <a:spcPts val="0"/>
              </a:spcBef>
              <a:spcAft>
                <a:spcPts val="600"/>
              </a:spcAft>
              <a:buNone/>
              <a:tabLst>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David’s Song of Deliverance</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22:1–51)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28600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It is fitting that after the last description of a victory of David over his enemies the author should insert a summary hymn of praise to YHWH. A variant of this song is found in Psalm 18.</a:t>
            </a:r>
          </a:p>
        </p:txBody>
      </p:sp>
    </p:spTree>
    <p:extLst>
      <p:ext uri="{BB962C8B-B14F-4D97-AF65-F5344CB8AC3E}">
        <p14:creationId xmlns:p14="http://schemas.microsoft.com/office/powerpoint/2010/main" val="2949630784"/>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733647"/>
            <a:ext cx="11976847" cy="5873342"/>
          </a:xfrm>
        </p:spPr>
        <p:txBody>
          <a:bodyPr>
            <a:noAutofit/>
          </a:bodyPr>
          <a:lstStyle/>
          <a:p>
            <a:pPr marL="2286000" marR="0" indent="-681038">
              <a:lnSpc>
                <a:spcPct val="100000"/>
              </a:lnSpc>
              <a:spcBef>
                <a:spcPts val="0"/>
              </a:spcBef>
              <a:spcAft>
                <a:spcPts val="600"/>
              </a:spcAft>
              <a:buNone/>
              <a:tabLst>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David’s Personal Reflections on YHWH’s Covenant with Him</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23:1–7)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28600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This autobiographical piece gives us a window into David’s own perception of his place in God’s order of things and his view of the covenant YHWH had made with him.</a:t>
            </a:r>
          </a:p>
          <a:p>
            <a:pPr marL="2286000" marR="0" indent="0">
              <a:lnSpc>
                <a:spcPct val="100000"/>
              </a:lnSpc>
              <a:spcBef>
                <a:spcPts val="0"/>
              </a:spcBef>
              <a:spcAft>
                <a:spcPts val="600"/>
              </a:spcAft>
              <a:buNone/>
            </a:pPr>
            <a:endParaRPr lang="en-US" sz="1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30288" marR="0" indent="0">
              <a:lnSpc>
                <a:spcPct val="100000"/>
              </a:lnSpc>
              <a:spcBef>
                <a:spcPts val="0"/>
              </a:spcBef>
              <a:spcAft>
                <a:spcPts val="600"/>
              </a:spcAft>
              <a:buNone/>
              <a:tabLst>
                <a:tab pos="1604963"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(4)	The Register of David’s Mighty Men (</a:t>
            </a:r>
            <a:r>
              <a:rPr lang="en-US" sz="3200" b="1" i="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gibborim</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23:8–39)	(a)	The Recipients of the </a:t>
            </a:r>
            <a:r>
              <a:rPr lang="en-US" sz="3200" b="1" i="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Summa Cum Laude</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Awards:       		The Big Three</a:t>
            </a:r>
            <a:r>
              <a:rPr lang="en-US" sz="3200" b="1" dirty="0">
                <a:solidFill>
                  <a:srgbClr val="FFFFCC"/>
                </a:solidFill>
                <a:effectLst/>
                <a:latin typeface="Calibri" panose="020F0502020204030204" pitchFamily="34" charset="0"/>
                <a:ea typeface="Times New Roman" panose="02020603050405020304" pitchFamily="18"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23:1–17)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743200" marR="0" indent="-274320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They seem to have distinguished themselves in the Philistine wars. for the sin.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78530386"/>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1127051"/>
            <a:ext cx="11976847" cy="5479938"/>
          </a:xfrm>
        </p:spPr>
        <p:txBody>
          <a:bodyPr>
            <a:noAutofit/>
          </a:bodyPr>
          <a:lstStyle/>
          <a:p>
            <a:pPr marL="0" marR="0" indent="0">
              <a:lnSpc>
                <a:spcPct val="100000"/>
              </a:lnSpc>
              <a:spcBef>
                <a:spcPts val="0"/>
              </a:spcBef>
              <a:spcAft>
                <a:spcPts val="600"/>
              </a:spcAft>
              <a:buNone/>
              <a:tabLst>
                <a:tab pos="1604963" algn="l"/>
                <a:tab pos="2286000" algn="l"/>
              </a:tabLst>
            </a:pPr>
            <a:r>
              <a:rPr lang="en-US" sz="3200"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Recipients of the </a:t>
            </a:r>
            <a:r>
              <a:rPr lang="en-US" sz="3200" b="1" i="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Magna Cum Laude</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Awards: </a:t>
            </a:r>
          </a:p>
          <a:p>
            <a:pPr marL="0" marR="0" indent="0">
              <a:lnSpc>
                <a:spcPct val="100000"/>
              </a:lnSpc>
              <a:spcBef>
                <a:spcPts val="0"/>
              </a:spcBef>
              <a:spcAft>
                <a:spcPts val="600"/>
              </a:spcAft>
              <a:buNone/>
              <a:tabLst>
                <a:tab pos="1604963" algn="l"/>
                <a:tab pos="2286000" algn="l"/>
              </a:tabLst>
            </a:pPr>
            <a:r>
              <a:rPr lang="en-US" sz="3200"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Big Two (23:18–23)</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1604963"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The Recipients of the </a:t>
            </a:r>
            <a:r>
              <a:rPr lang="en-US" sz="3200" b="1" i="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Cum Laude</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Awards:</a:t>
            </a:r>
          </a:p>
          <a:p>
            <a:pPr marL="0" marR="0" indent="0">
              <a:lnSpc>
                <a:spcPct val="100000"/>
              </a:lnSpc>
              <a:spcBef>
                <a:spcPts val="0"/>
              </a:spcBef>
              <a:spcAft>
                <a:spcPts val="600"/>
              </a:spcAft>
              <a:buNone/>
              <a:tabLst>
                <a:tab pos="1604963" algn="l"/>
                <a:tab pos="2286000" algn="l"/>
              </a:tabLst>
            </a:pPr>
            <a:r>
              <a:rPr lang="en-US" sz="3200"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Big Thirty (23:24–39)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286000" marR="0" indent="-137160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There are actually thirty-one names in the list (30 may be a round number), yielding a total of thirty-five in the register. The reference to thirty-seven in v. 39 may include Joab, who is not listed but who was David’s commander in chief. His deletion from the list may reflect an intentional bias of the author (cf. 1 Kgs 2:5)</a:t>
            </a:r>
          </a:p>
          <a:p>
            <a:pPr marL="2286000" marR="0" indent="-1371600">
              <a:lnSpc>
                <a:spcPct val="100000"/>
              </a:lnSpc>
              <a:spcBef>
                <a:spcPts val="0"/>
              </a:spcBef>
              <a:spcAft>
                <a:spcPts val="600"/>
              </a:spcAft>
              <a:buNone/>
            </a:pPr>
            <a:endParaRPr lang="en-US" sz="3200" b="1" dirty="0">
              <a:solidFill>
                <a:srgbClr val="FFFFCC"/>
              </a:solidFill>
              <a:latin typeface="Calibri" panose="020F0502020204030204" pitchFamily="34" charset="0"/>
              <a:ea typeface="Calibri" panose="020F0502020204030204" pitchFamily="34" charset="0"/>
              <a:cs typeface="Calibri" panose="020F0502020204030204" pitchFamily="34" charset="0"/>
            </a:endParaRPr>
          </a:p>
          <a:p>
            <a:pPr marL="2286000" marR="0" indent="-1371600">
              <a:lnSpc>
                <a:spcPct val="100000"/>
              </a:lnSpc>
              <a:spcBef>
                <a:spcPts val="0"/>
              </a:spcBef>
              <a:spcAft>
                <a:spcPts val="600"/>
              </a:spcAft>
              <a:buNone/>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(5)	The Purchase of the Threshing Floor of Araunah (24:1–25)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purchase of this piece of property, which will become the site for the Temple (2 Chron 3:1), is tied to another lapse in David’s career, the numbering of the people. Although such censuses were taken for personal prideful reasons (to quantify one’s own power, cf. v. 9), the narrator places the responsibility squarely on the shoulders of YHWH. The Chronicler, for whom this event has much greater significance (1 Chronicles will attribute the census to Satan. One recognizes in the Chronicler an increasing tendency to associate evil with Satan (cf. Job). The divine and satanic roles are not contradictory but complementary. But this still raises the question: How can God incite David to number the people and then punish him for it? The Chronicler offers one explanation. The fact is the reason for God’s anger is not given. Does the author assume his readers know the story? Could it be that with the rise of David’s power the nation itself had developed an arrogant disposition? From the silence of the author on the issue, it is apparent that the results of the census (the purchase of the threshing floor) are more important that human causation. In any case, in v. 17, David displays his Moses–like magnanimity in interceding for the people and taking personal responsibility for the sin.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e.	The Appointment of Solomon as David’s Successor (1 Kgs 1:1–2:11)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Crisis (1:1–10)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This is presented as a continuation of the family troubles dealt with earlier (v. 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Context of the Crisis (1:1–4)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The Nature of the Crisis (1:5–10)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Responses to the Crisis (1:11–37)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Intervention of Nathan (1:11–27)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His Indirect Challenge to David (1:11–21)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His Challenge to Bathsheba (1:11–14)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Bathsheba’s Response (1:15–21)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His Direct Challenge to David (1:22–27)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The Reaction of David (1:28–37)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His Reassurance for Bathsheba (cf. 2 Sam 12:24) (1:28–31)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His Instructions for His Confidants (1:32–35)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The Blessing of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Benaiah</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1:36–37)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The Resolution of the Crisis (1:38–53)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Anointing of Solomon (1:38–40)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The Reaction of Adonijah (1:41–50)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The Response of Solomon (1:51–53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(4)	David’s Charge to Solomon (2:1–9)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Elements: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A challenge to keep the covenant of Moses.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A reminder of the Davidic covenant.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A charge to settle old scores.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(5)	The Notice of David’s Death (	2:10–11)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90887731"/>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412377"/>
            <a:ext cx="11976847" cy="6194612"/>
          </a:xfrm>
        </p:spPr>
        <p:txBody>
          <a:bodyPr>
            <a:noAutofit/>
          </a:bodyPr>
          <a:lstStyle/>
          <a:p>
            <a:pPr marL="1030288" marR="0" indent="0">
              <a:lnSpc>
                <a:spcPct val="100000"/>
              </a:lnSpc>
              <a:spcBef>
                <a:spcPts val="0"/>
              </a:spcBef>
              <a:spcAft>
                <a:spcPts val="600"/>
              </a:spcAft>
              <a:buNone/>
              <a:tabLst>
                <a:tab pos="171291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(5)	The Purchase of the Threshing Floor of Araunah (24:1–25)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712788"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purchase of this piece of property, which will become the site for the Temple (2 Chron 3:1), is tied to another lapse in David’s career, the numbering of the people. Although such censuses were taken for personal prideful reasons (to quantify one’s own power, cf. v. 9), the narrator places the responsibility squarely on the shoulders of YHWH. </a:t>
            </a:r>
          </a:p>
          <a:p>
            <a:pPr marL="893763"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Chronicler, for whom this event has much greater significance (1 Chronicles will attribute the census to an adversary). One recognizes in the Chronicler an increasing tendency to associate evil with secondary agents (cf. Job).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80322299"/>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412377"/>
            <a:ext cx="11976847" cy="6194612"/>
          </a:xfrm>
        </p:spPr>
        <p:txBody>
          <a:bodyPr>
            <a:noAutofit/>
          </a:bodyPr>
          <a:lstStyle/>
          <a:p>
            <a:pPr marL="1712913"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divine and adversarial (satanic) roles are not contradictory but complementary. But this still raises the question: How can God incite David to number the people and then punish him for it? The Chronicler offers one explanation. </a:t>
            </a:r>
          </a:p>
          <a:p>
            <a:pPr marL="1712913"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fact is the reason for God’s anger is not given. Does the author assume his readers know the story? Could it be that with the rise of David’s power the nation itself had developed an arrogant disposition? </a:t>
            </a:r>
          </a:p>
          <a:p>
            <a:pPr marL="1712913"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From the silence of the author on the issue, it is apparent that the results of the census (the purchase of the threshing floor) were more important that human causation. </a:t>
            </a:r>
          </a:p>
        </p:txBody>
      </p:sp>
    </p:spTree>
    <p:extLst>
      <p:ext uri="{BB962C8B-B14F-4D97-AF65-F5344CB8AC3E}">
        <p14:creationId xmlns:p14="http://schemas.microsoft.com/office/powerpoint/2010/main" val="389847533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215153" y="412377"/>
            <a:ext cx="11976847" cy="6194612"/>
          </a:xfrm>
        </p:spPr>
        <p:txBody>
          <a:bodyPr>
            <a:noAutofit/>
          </a:bodyPr>
          <a:lstStyle/>
          <a:p>
            <a:pPr marL="1712913"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any case, in v. 17, David displays his Moses-like magnanimity in interceding for the people and taking personal responsibility for the sin.</a:t>
            </a:r>
            <a:endParaRPr lang="en-US" sz="1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endParaRPr>
          </a:p>
          <a:p>
            <a:pPr marL="1712913" marR="0" indent="0">
              <a:lnSpc>
                <a:spcPct val="100000"/>
              </a:lnSpc>
              <a:spcBef>
                <a:spcPts val="0"/>
              </a:spcBef>
              <a:spcAft>
                <a:spcPts val="600"/>
              </a:spcAft>
              <a:buNone/>
            </a:pPr>
            <a:endParaRPr lang="en-US" sz="1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e.	The Appointment of Solomon as David’s Successor (</a:t>
            </a:r>
            <a:r>
              <a:rPr lang="en-US" sz="2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Kgs 1:1–2:11</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914400" algn="l"/>
                <a:tab pos="16049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Crisis (1:1–10)</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604963" marR="0" indent="0">
              <a:lnSpc>
                <a:spcPct val="100000"/>
              </a:lnSpc>
              <a:spcBef>
                <a:spcPts val="0"/>
              </a:spcBef>
              <a:spcAft>
                <a:spcPts val="600"/>
              </a:spcAft>
              <a:buNone/>
              <a:tabLst>
                <a:tab pos="914400" algn="l"/>
                <a:tab pos="16049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This is presented as a continuation of the family troubles dealt with earlier (v. 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1604963"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Context of the Crisis (1:1–4)</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1604963"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Nature of the Crisis (1:5–10)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394812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618565" y="591671"/>
            <a:ext cx="10811436" cy="6266329"/>
          </a:xfrm>
        </p:spPr>
        <p:txBody>
          <a:bodyPr>
            <a:normAutofit/>
          </a:bodyPr>
          <a:lstStyle/>
          <a:p>
            <a:pPr marL="690563" marR="0" indent="-690563">
              <a:lnSpc>
                <a:spcPct val="100000"/>
              </a:lnSpc>
              <a:spcBef>
                <a:spcPts val="0"/>
              </a:spcBef>
              <a:spcAft>
                <a:spcPts val="1200"/>
              </a:spcAft>
              <a:buAutoNum type="arabicParenBoth"/>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report of a person’s actions by the narrator</a:t>
            </a:r>
          </a:p>
          <a:p>
            <a:pPr marL="690563" marR="0" indent="-690563">
              <a:lnSpc>
                <a:spcPct val="100000"/>
              </a:lnSpc>
              <a:spcBef>
                <a:spcPts val="0"/>
              </a:spcBef>
              <a:spcAft>
                <a:spcPts val="1200"/>
              </a:spcAft>
              <a:buAutoNum type="arabicParenBoth"/>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His/her appearance, costume, posture, gestures</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90563" marR="0" indent="-690563">
              <a:lnSpc>
                <a:spcPct val="100000"/>
              </a:lnSpc>
              <a:spcBef>
                <a:spcPts val="0"/>
              </a:spcBef>
              <a:spcAft>
                <a:spcPts val="1200"/>
              </a:spcAft>
              <a:buAutoNum type="arabicParenBoth"/>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One character’s comments about another</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90563" marR="0" indent="-690563">
              <a:lnSpc>
                <a:spcPct val="100000"/>
              </a:lnSpc>
              <a:spcBef>
                <a:spcPts val="0"/>
              </a:spcBef>
              <a:spcAft>
                <a:spcPts val="1200"/>
              </a:spcAft>
              <a:buAutoNum type="arabicParenBoth"/>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Direct speech by the character</a:t>
            </a:r>
          </a:p>
          <a:p>
            <a:pPr marL="690563" marR="0" indent="-690563">
              <a:lnSpc>
                <a:spcPct val="100000"/>
              </a:lnSpc>
              <a:spcBef>
                <a:spcPts val="0"/>
              </a:spcBef>
              <a:spcAft>
                <a:spcPts val="1200"/>
              </a:spcAft>
              <a:buAutoNum type="arabicParenBoth"/>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Inward speech, which amounts to interior monologue (Gen 27:42; Deut 8:17)</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90563" marR="0" indent="-690563">
              <a:lnSpc>
                <a:spcPct val="100000"/>
              </a:lnSpc>
              <a:spcBef>
                <a:spcPts val="0"/>
              </a:spcBef>
              <a:spcAft>
                <a:spcPts val="1200"/>
              </a:spcAft>
              <a:buAutoNum type="arabicParenBoth"/>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narrator’s editorial comments about the attitudes, motives, intentions of a character</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90563" marR="0" indent="-690563">
              <a:lnSpc>
                <a:spcPct val="100000"/>
              </a:lnSpc>
              <a:spcBef>
                <a:spcPts val="0"/>
              </a:spcBef>
              <a:spcAft>
                <a:spcPts val="1200"/>
              </a:spcAft>
              <a:buAutoNum type="arabicParenBoth"/>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Flat narratorial explanations of someone’s actions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3924550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71719" y="1010093"/>
            <a:ext cx="12120282" cy="5596896"/>
          </a:xfrm>
        </p:spPr>
        <p:txBody>
          <a:bodyPr>
            <a:noAutofit/>
          </a:bodyPr>
          <a:lstStyle/>
          <a:p>
            <a:pPr marL="914400" marR="0" indent="0">
              <a:lnSpc>
                <a:spcPct val="100000"/>
              </a:lnSpc>
              <a:spcBef>
                <a:spcPts val="0"/>
              </a:spcBef>
              <a:spcAft>
                <a:spcPts val="600"/>
              </a:spcAft>
              <a:buNone/>
              <a:tabLst>
                <a:tab pos="16049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The Responses to the Crisis (1:11–37)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286000" marR="0" indent="-681038">
              <a:lnSpc>
                <a:spcPct val="100000"/>
              </a:lnSpc>
              <a:spcBef>
                <a:spcPts val="0"/>
              </a:spcBef>
              <a:spcAft>
                <a:spcPts val="600"/>
              </a:spcAft>
              <a:buAutoNum type="alphaLcParenBoth"/>
              <a:tabLst>
                <a:tab pos="1604963"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Intervention of Nathan (1:11–27)</a:t>
            </a:r>
          </a:p>
          <a:p>
            <a:pPr marL="1604963" marR="0" indent="0">
              <a:lnSpc>
                <a:spcPct val="100000"/>
              </a:lnSpc>
              <a:spcBef>
                <a:spcPts val="0"/>
              </a:spcBef>
              <a:spcAft>
                <a:spcPts val="600"/>
              </a:spcAft>
              <a:buNone/>
              <a:tabLst>
                <a:tab pos="1604963"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His Indirect Challenge to David (1:11–21)</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604963" marR="0" indent="0">
              <a:lnSpc>
                <a:spcPct val="100000"/>
              </a:lnSpc>
              <a:spcBef>
                <a:spcPts val="0"/>
              </a:spcBef>
              <a:spcAft>
                <a:spcPts val="600"/>
              </a:spcAft>
              <a:buNone/>
              <a:tabLst>
                <a:tab pos="1604963"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His Direct Challenge to David (1:22–27)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286000" marR="0" indent="-681038">
              <a:lnSpc>
                <a:spcPct val="100000"/>
              </a:lnSpc>
              <a:spcBef>
                <a:spcPts val="0"/>
              </a:spcBef>
              <a:spcAft>
                <a:spcPts val="600"/>
              </a:spcAft>
              <a:buAutoNum type="alphaLcParenBoth" startAt="2"/>
              <a:tabLst>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Reaction of David (1:28–37)</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604963" marR="0" indent="0">
              <a:lnSpc>
                <a:spcPct val="100000"/>
              </a:lnSpc>
              <a:spcBef>
                <a:spcPts val="0"/>
              </a:spcBef>
              <a:spcAft>
                <a:spcPts val="600"/>
              </a:spcAft>
              <a:buNone/>
              <a:tabLst>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His Reassurance for Bathsheba (cf. 2 Sam 12:24) (</a:t>
            </a:r>
            <a:r>
              <a:rPr lang="en-US" sz="1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1:28–31</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	His Instructions for His Confidants (1:32–35)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1604963"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The Blessing of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Benaiah</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(1:36–37)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10735688"/>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DF366A-A825-ADE2-5D41-2A7BC340A3A8}"/>
              </a:ext>
            </a:extLst>
          </p:cNvPr>
          <p:cNvSpPr>
            <a:spLocks noGrp="1"/>
          </p:cNvSpPr>
          <p:nvPr>
            <p:ph idx="1"/>
          </p:nvPr>
        </p:nvSpPr>
        <p:spPr>
          <a:xfrm>
            <a:off x="71719" y="412377"/>
            <a:ext cx="12120282" cy="6194612"/>
          </a:xfrm>
        </p:spPr>
        <p:txBody>
          <a:bodyPr>
            <a:noAutofit/>
          </a:bodyPr>
          <a:lstStyle/>
          <a:p>
            <a:pPr marL="0" marR="0" indent="0">
              <a:lnSpc>
                <a:spcPct val="100000"/>
              </a:lnSpc>
              <a:spcBef>
                <a:spcPts val="0"/>
              </a:spcBef>
              <a:spcAft>
                <a:spcPts val="600"/>
              </a:spcAft>
              <a:buNone/>
              <a:tabLst>
                <a:tab pos="914400" algn="l"/>
                <a:tab pos="16049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The Resolution of the Crisis (1:38–53)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4963" marR="0" indent="0">
              <a:lnSpc>
                <a:spcPct val="100000"/>
              </a:lnSpc>
              <a:spcBef>
                <a:spcPts val="0"/>
              </a:spcBef>
              <a:spcAft>
                <a:spcPts val="600"/>
              </a:spcAft>
              <a:buNone/>
              <a:tabLst>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The Anointing of Solomon (1:38–40)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4963" marR="0" indent="0">
              <a:lnSpc>
                <a:spcPct val="100000"/>
              </a:lnSpc>
              <a:spcBef>
                <a:spcPts val="0"/>
              </a:spcBef>
              <a:spcAft>
                <a:spcPts val="600"/>
              </a:spcAft>
              <a:buNone/>
              <a:tabLst>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Reaction of Adonijah (1:41–50)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4963" marR="0" indent="0">
              <a:lnSpc>
                <a:spcPct val="100000"/>
              </a:lnSpc>
              <a:spcBef>
                <a:spcPts val="0"/>
              </a:spcBef>
              <a:spcAft>
                <a:spcPts val="600"/>
              </a:spcAft>
              <a:buNone/>
              <a:tabLst>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The Response of Solomon (1:51–53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4963" lvl="1" indent="-690563">
              <a:lnSpc>
                <a:spcPct val="100000"/>
              </a:lnSpc>
              <a:spcBef>
                <a:spcPts val="0"/>
              </a:spcBef>
              <a:spcAft>
                <a:spcPts val="600"/>
              </a:spcAft>
              <a:buAutoNum type="arabicParenBoth" startAt="4"/>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David’s Charge to Solomon (2:1–9)</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604963" lvl="1"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Elements: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4963" marR="0" indent="0">
              <a:lnSpc>
                <a:spcPct val="100000"/>
              </a:lnSpc>
              <a:spcBef>
                <a:spcPts val="0"/>
              </a:spcBef>
              <a:spcAft>
                <a:spcPts val="600"/>
              </a:spcAft>
              <a:buNone/>
              <a:tabLst>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A challenge to keep the covenant of Moses.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286000" marR="0" indent="-681038">
              <a:lnSpc>
                <a:spcPct val="100000"/>
              </a:lnSpc>
              <a:spcBef>
                <a:spcPts val="0"/>
              </a:spcBef>
              <a:spcAft>
                <a:spcPts val="600"/>
              </a:spcAft>
              <a:buAutoNum type="alphaLcParenBoth" startAt="2"/>
              <a:tabLst>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reminder of the Davidic covenant.</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2286000" marR="0" indent="-681038">
              <a:lnSpc>
                <a:spcPct val="100000"/>
              </a:lnSpc>
              <a:spcBef>
                <a:spcPts val="0"/>
              </a:spcBef>
              <a:spcAft>
                <a:spcPts val="600"/>
              </a:spcAft>
              <a:buAutoNum type="alphaLcParenBoth" startAt="2"/>
              <a:tabLst>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charge to settle old scores.</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1604963" algn="l"/>
                <a:tab pos="22860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(5)	The Notice of David’s Death (2:10–11)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64004679"/>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DF677-85C1-6A02-A1DC-F3BCCAE4F84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7C1456F-8597-E5E4-D986-DD081037391B}"/>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58869462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78" y="656683"/>
            <a:ext cx="10288643" cy="5544634"/>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442765" y="2287577"/>
            <a:ext cx="10979524" cy="2225225"/>
          </a:xfrm>
          <a:prstGeom prst="rect">
            <a:avLst/>
          </a:prstGeom>
          <a:noFill/>
        </p:spPr>
        <p:txBody>
          <a:bodyPr wrap="square" rtlCol="0">
            <a:spAutoFit/>
          </a:bodyPr>
          <a:lstStyle/>
          <a:p>
            <a:pPr algn="ctr"/>
            <a:r>
              <a:rPr lang="en-US" sz="4800" b="1" dirty="0">
                <a:solidFill>
                  <a:srgbClr val="230000"/>
                </a:solidFill>
                <a:latin typeface="Matura MT Script Capitals" panose="03020802060602070202" pitchFamily="66" charset="0"/>
              </a:rPr>
              <a:t>Lesson 17</a:t>
            </a:r>
          </a:p>
          <a:p>
            <a:pPr marL="0" marR="0" algn="ctr">
              <a:lnSpc>
                <a:spcPct val="107000"/>
              </a:lnSpc>
              <a:spcBef>
                <a:spcPts val="0"/>
              </a:spcBef>
              <a:spcAft>
                <a:spcPts val="600"/>
              </a:spcAft>
              <a:tabLst>
                <a:tab pos="228600" algn="l"/>
              </a:tabLst>
            </a:pPr>
            <a:r>
              <a:rPr lang="en-US" sz="40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The Davidic Covenant </a:t>
            </a:r>
          </a:p>
          <a:p>
            <a:pPr marL="0" marR="0" algn="ctr">
              <a:lnSpc>
                <a:spcPct val="107000"/>
              </a:lnSpc>
              <a:spcBef>
                <a:spcPts val="0"/>
              </a:spcBef>
              <a:spcAft>
                <a:spcPts val="600"/>
              </a:spcAft>
              <a:tabLst>
                <a:tab pos="228600" algn="l"/>
              </a:tabLst>
            </a:pPr>
            <a:r>
              <a:rPr lang="en-US" sz="36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(2 Samuel 7; 1</a:t>
            </a:r>
            <a:r>
              <a:rPr lang="en-US" sz="3600"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 Chronicles 17)</a:t>
            </a:r>
            <a:endParaRPr lang="en-US" sz="36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94161148"/>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5A391-4D23-2ED7-A05B-04FF2CBC8456}"/>
              </a:ext>
            </a:extLst>
          </p:cNvPr>
          <p:cNvSpPr>
            <a:spLocks noGrp="1"/>
          </p:cNvSpPr>
          <p:nvPr>
            <p:ph type="title"/>
          </p:nvPr>
        </p:nvSpPr>
        <p:spPr>
          <a:xfrm>
            <a:off x="609600" y="404626"/>
            <a:ext cx="10842812" cy="1445439"/>
          </a:xfrm>
        </p:spPr>
        <p:txBody>
          <a:bodyPr>
            <a:normAutofit/>
          </a:bodyPr>
          <a:lstStyle/>
          <a:p>
            <a:pPr>
              <a:tabLst>
                <a:tab pos="511175"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Text of 2 Samuel 7:1–19</a:t>
            </a:r>
            <a:endParaRPr lang="en-US" sz="3400" b="1" dirty="0">
              <a:solidFill>
                <a:srgbClr val="FFFFCC"/>
              </a:solidFill>
            </a:endParaRPr>
          </a:p>
        </p:txBody>
      </p:sp>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510988" y="2041451"/>
            <a:ext cx="11403106" cy="4619325"/>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rPr>
              <a:t>We have not done it often in our instruction here on the First Testament, but this text is so critical for the history of the dynasty, the history of Israel, and biblical theology, that we need to hear it from the inspired author who penned this account. </a:t>
            </a:r>
          </a:p>
        </p:txBody>
      </p:sp>
    </p:spTree>
    <p:extLst>
      <p:ext uri="{BB962C8B-B14F-4D97-AF65-F5344CB8AC3E}">
        <p14:creationId xmlns:p14="http://schemas.microsoft.com/office/powerpoint/2010/main" val="3035298272"/>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510988" y="672353"/>
            <a:ext cx="11403106" cy="5988423"/>
          </a:xfrm>
        </p:spPr>
        <p:txBody>
          <a:bodyPr>
            <a:noAutofit/>
          </a:bodyPr>
          <a:lstStyle/>
          <a:p>
            <a:pPr marL="0" indent="0" algn="l" rtl="0">
              <a:buNone/>
            </a:pPr>
            <a:r>
              <a:rPr lang="en-US" sz="3400" b="1" i="0" u="none" strike="noStrike" baseline="30000" dirty="0">
                <a:solidFill>
                  <a:srgbClr val="FFFFCC"/>
                </a:solidFill>
                <a:cs typeface="SBL BibLit" panose="02000000000000000000" pitchFamily="2" charset="-79"/>
              </a:rPr>
              <a:t>1</a:t>
            </a:r>
            <a:r>
              <a:rPr lang="en-US" sz="3400" b="1" i="0" u="none" strike="noStrike" baseline="0" dirty="0">
                <a:solidFill>
                  <a:srgbClr val="FFFFCC"/>
                </a:solidFill>
                <a:cs typeface="SBL BibLit" panose="02000000000000000000" pitchFamily="2" charset="-79"/>
              </a:rPr>
              <a:t> Now when the king lived in his house and YHWH had given him rest from all his surrounding enemies, </a:t>
            </a:r>
            <a:r>
              <a:rPr lang="en-US" sz="3400" b="1" i="0" u="none" strike="noStrike" baseline="30000" dirty="0">
                <a:solidFill>
                  <a:srgbClr val="FFFFCC"/>
                </a:solidFill>
                <a:cs typeface="SBL BibLit" panose="02000000000000000000" pitchFamily="2" charset="-79"/>
              </a:rPr>
              <a:t>2</a:t>
            </a:r>
            <a:r>
              <a:rPr lang="en-US" sz="3400" b="1" i="0" u="none" strike="noStrike" baseline="0" dirty="0">
                <a:solidFill>
                  <a:srgbClr val="FFFFCC"/>
                </a:solidFill>
                <a:cs typeface="SBL BibLit" panose="02000000000000000000" pitchFamily="2" charset="-79"/>
              </a:rPr>
              <a:t> the king said to Nathan the prophet, "See now, I dwell in a house of cedar, but the ark of God dwells in a tent."</a:t>
            </a:r>
          </a:p>
          <a:p>
            <a:pPr marL="0" indent="0" algn="l" rtl="0">
              <a:buNone/>
            </a:pPr>
            <a:r>
              <a:rPr lang="en-US" sz="3400" b="1" i="0" u="none" strike="noStrike" baseline="30000" dirty="0">
                <a:solidFill>
                  <a:srgbClr val="FFFFCC"/>
                </a:solidFill>
                <a:cs typeface="SBL BibLit" panose="02000000000000000000" pitchFamily="2" charset="-79"/>
              </a:rPr>
              <a:t>3</a:t>
            </a:r>
            <a:r>
              <a:rPr lang="en-US" sz="3400" b="1" i="0" u="none" strike="noStrike" baseline="0" dirty="0">
                <a:solidFill>
                  <a:srgbClr val="FFFFCC"/>
                </a:solidFill>
                <a:cs typeface="SBL BibLit" panose="02000000000000000000" pitchFamily="2" charset="-79"/>
              </a:rPr>
              <a:t> And Nathan said to the king, "Go, do whatever is on your mind, for YHWH is with you."</a:t>
            </a:r>
          </a:p>
          <a:p>
            <a:pPr marL="0" indent="0" algn="l" rtl="0">
              <a:buNone/>
            </a:pPr>
            <a:r>
              <a:rPr lang="en-US" sz="3400" b="1" i="0" u="none" strike="noStrike" baseline="30000" dirty="0">
                <a:solidFill>
                  <a:srgbClr val="FFFFCC"/>
                </a:solidFill>
                <a:cs typeface="SBL BibLit" panose="02000000000000000000" pitchFamily="2" charset="-79"/>
              </a:rPr>
              <a:t>4</a:t>
            </a:r>
            <a:r>
              <a:rPr lang="en-US" sz="3400" b="1" i="0" u="none" strike="noStrike" baseline="0" dirty="0">
                <a:solidFill>
                  <a:srgbClr val="FFFFCC"/>
                </a:solidFill>
                <a:cs typeface="SBL BibLit" panose="02000000000000000000" pitchFamily="2" charset="-79"/>
              </a:rPr>
              <a:t> But that same night the word of YHWH came to Nathan, </a:t>
            </a:r>
            <a:r>
              <a:rPr lang="en-US" sz="3400" b="1" i="0" u="none" strike="noStrike" baseline="30000" dirty="0">
                <a:solidFill>
                  <a:srgbClr val="FFFFCC"/>
                </a:solidFill>
                <a:cs typeface="SBL BibLit" panose="02000000000000000000" pitchFamily="2" charset="-79"/>
              </a:rPr>
              <a:t>5</a:t>
            </a:r>
            <a:r>
              <a:rPr lang="en-US" sz="3400" b="1" i="0" u="none" strike="noStrike" baseline="0" dirty="0">
                <a:solidFill>
                  <a:srgbClr val="FFFFCC"/>
                </a:solidFill>
                <a:cs typeface="SBL BibLit" panose="02000000000000000000" pitchFamily="2" charset="-79"/>
              </a:rPr>
              <a:t> "Go and tell my servant David, </a:t>
            </a:r>
          </a:p>
          <a:p>
            <a:pPr marL="0" indent="0" algn="l" rtl="0">
              <a:buNone/>
            </a:pPr>
            <a:r>
              <a:rPr lang="en-US" sz="3400" b="1" i="0" u="none" strike="noStrike" baseline="0" dirty="0">
                <a:solidFill>
                  <a:srgbClr val="FFFFCC"/>
                </a:solidFill>
                <a:cs typeface="SBL BibLit" panose="02000000000000000000" pitchFamily="2" charset="-79"/>
              </a:rPr>
              <a:t>'Thus says YHWH: Would you build me a house to dwell in?</a:t>
            </a:r>
          </a:p>
        </p:txBody>
      </p:sp>
    </p:spTree>
    <p:extLst>
      <p:ext uri="{BB962C8B-B14F-4D97-AF65-F5344CB8AC3E}">
        <p14:creationId xmlns:p14="http://schemas.microsoft.com/office/powerpoint/2010/main" val="1190669962"/>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510988" y="808074"/>
            <a:ext cx="11403106" cy="5852702"/>
          </a:xfrm>
        </p:spPr>
        <p:txBody>
          <a:bodyPr>
            <a:noAutofit/>
          </a:bodyPr>
          <a:lstStyle/>
          <a:p>
            <a:pPr marL="0" indent="0" algn="l" rtl="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6</a:t>
            </a:r>
            <a:r>
              <a:rPr lang="en-US" sz="3400" b="1" i="0" u="none" strike="noStrike" baseline="0" dirty="0">
                <a:solidFill>
                  <a:srgbClr val="FFFFCC"/>
                </a:solidFill>
                <a:cs typeface="SBL BibLit" panose="02000000000000000000" pitchFamily="2" charset="-79"/>
              </a:rPr>
              <a:t> I have not lived in a house since the day I brought up the people of Israel from Egypt to this day, but I have been moving about in a tent for my dwelling.</a:t>
            </a:r>
          </a:p>
          <a:p>
            <a:pPr marL="0" indent="0" algn="l" rtl="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7</a:t>
            </a:r>
            <a:r>
              <a:rPr lang="en-US" sz="3400" b="1" i="0" u="none" strike="noStrike" baseline="0" dirty="0">
                <a:solidFill>
                  <a:srgbClr val="FFFFCC"/>
                </a:solidFill>
                <a:cs typeface="SBL BibLit" panose="02000000000000000000" pitchFamily="2" charset="-79"/>
              </a:rPr>
              <a:t> Wherever I have moved with all the people of Israel, did I speak a word with any of the judges</a:t>
            </a:r>
            <a:r>
              <a:rPr lang="en-US" sz="3400" b="1" i="0" u="none" strike="noStrike" baseline="30000" dirty="0">
                <a:solidFill>
                  <a:srgbClr val="FFFFCC"/>
                </a:solidFill>
                <a:cs typeface="SBL BibLit" panose="02000000000000000000" pitchFamily="2" charset="-79"/>
              </a:rPr>
              <a:t> </a:t>
            </a:r>
            <a:r>
              <a:rPr lang="en-US" sz="3400" b="1" i="0" u="none" strike="noStrike" baseline="0" dirty="0">
                <a:solidFill>
                  <a:srgbClr val="FFFFCC"/>
                </a:solidFill>
                <a:cs typeface="SBL BibLit" panose="02000000000000000000" pitchFamily="2" charset="-79"/>
              </a:rPr>
              <a:t>of Israel, whom I commanded to shepherd my people Israel, saying, "Why have you not built me a house of cedar?"'</a:t>
            </a:r>
          </a:p>
          <a:p>
            <a:pPr marL="0" indent="0" algn="l" rtl="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8</a:t>
            </a:r>
            <a:r>
              <a:rPr lang="en-US" sz="3400" b="1" i="0" u="none" strike="noStrike" baseline="0" dirty="0">
                <a:solidFill>
                  <a:srgbClr val="FFFFCC"/>
                </a:solidFill>
                <a:cs typeface="SBL BibLit" panose="02000000000000000000" pitchFamily="2" charset="-79"/>
              </a:rPr>
              <a:t> Now, therefore, thus you shall say to my servant David, 'Thus says YHWH of hosts, I took you from the pasture, from following the sheep, that you should be prince</a:t>
            </a:r>
            <a:r>
              <a:rPr lang="en-US" sz="3400" b="1" i="0" u="none" strike="noStrike" baseline="30000" dirty="0">
                <a:solidFill>
                  <a:srgbClr val="FFFFCC"/>
                </a:solidFill>
                <a:cs typeface="SBL BibLit" panose="02000000000000000000" pitchFamily="2" charset="-79"/>
              </a:rPr>
              <a:t> </a:t>
            </a:r>
            <a:r>
              <a:rPr lang="en-US" sz="3400" b="1" i="0" u="none" strike="noStrike" baseline="0" dirty="0">
                <a:solidFill>
                  <a:srgbClr val="FFFFCC"/>
                </a:solidFill>
                <a:cs typeface="SBL BibLit" panose="02000000000000000000" pitchFamily="2" charset="-79"/>
              </a:rPr>
              <a:t>over my people Israel.</a:t>
            </a:r>
            <a:endParaRPr lang="en-US" sz="3400" b="1" dirty="0">
              <a:solidFill>
                <a:srgbClr val="FFFFCC"/>
              </a:solidFill>
            </a:endParaRPr>
          </a:p>
        </p:txBody>
      </p:sp>
    </p:spTree>
    <p:extLst>
      <p:ext uri="{BB962C8B-B14F-4D97-AF65-F5344CB8AC3E}">
        <p14:creationId xmlns:p14="http://schemas.microsoft.com/office/powerpoint/2010/main" val="617918839"/>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510988" y="546847"/>
            <a:ext cx="11403106" cy="6113929"/>
          </a:xfrm>
        </p:spPr>
        <p:txBody>
          <a:bodyPr>
            <a:noAutofit/>
          </a:bodyPr>
          <a:lstStyle/>
          <a:p>
            <a:pPr marL="0" indent="0" algn="l" rtl="0">
              <a:lnSpc>
                <a:spcPct val="100000"/>
              </a:lnSpc>
              <a:spcAft>
                <a:spcPts val="600"/>
              </a:spcAft>
              <a:buNone/>
            </a:pPr>
            <a:r>
              <a:rPr lang="en-US" sz="3400" b="1" i="0" u="none" strike="noStrike" baseline="30000" dirty="0">
                <a:solidFill>
                  <a:srgbClr val="FFFFCC"/>
                </a:solidFill>
                <a:cs typeface="SBL BibLit" panose="02000000000000000000" pitchFamily="2" charset="-79"/>
              </a:rPr>
              <a:t>9</a:t>
            </a:r>
            <a:r>
              <a:rPr lang="en-US" sz="3400" b="1" i="0" u="none" strike="noStrike" baseline="0" dirty="0">
                <a:solidFill>
                  <a:srgbClr val="FFFFCC"/>
                </a:solidFill>
                <a:cs typeface="SBL BibLit" panose="02000000000000000000" pitchFamily="2" charset="-79"/>
              </a:rPr>
              <a:t> And I have been with you wherever you went and have cut off all your enemies from before you. And I will make for you a great name, like the name of the great ones of the earth.</a:t>
            </a:r>
          </a:p>
          <a:p>
            <a:pPr marL="0" indent="0" algn="l" rtl="0">
              <a:lnSpc>
                <a:spcPct val="100000"/>
              </a:lnSpc>
              <a:spcAft>
                <a:spcPts val="600"/>
              </a:spcAft>
              <a:buNone/>
            </a:pPr>
            <a:r>
              <a:rPr lang="en-US" sz="3400" b="1" i="0" u="none" strike="noStrike" baseline="30000" dirty="0">
                <a:solidFill>
                  <a:srgbClr val="FFFFCC"/>
                </a:solidFill>
                <a:cs typeface="SBL BibLit" panose="02000000000000000000" pitchFamily="2" charset="-79"/>
              </a:rPr>
              <a:t>10</a:t>
            </a:r>
            <a:r>
              <a:rPr lang="en-US" sz="3400" b="1" i="0" u="none" strike="noStrike" baseline="0" dirty="0">
                <a:solidFill>
                  <a:srgbClr val="FFFFCC"/>
                </a:solidFill>
                <a:cs typeface="SBL BibLit" panose="02000000000000000000" pitchFamily="2" charset="-79"/>
              </a:rPr>
              <a:t> And I will appoint a place for my people Israel and will plant them, so that they may dwell in their own place and be disturbed no more. And violent men will no longer afflict them, as they have in the past, </a:t>
            </a:r>
            <a:r>
              <a:rPr lang="en-US" sz="3400" b="1" i="0" u="none" strike="noStrike" baseline="30000" dirty="0">
                <a:solidFill>
                  <a:srgbClr val="FFFFCC"/>
                </a:solidFill>
                <a:cs typeface="SBL BibLit" panose="02000000000000000000" pitchFamily="2" charset="-79"/>
              </a:rPr>
              <a:t>11</a:t>
            </a:r>
            <a:r>
              <a:rPr lang="en-US" sz="3400" b="1" i="0" u="none" strike="noStrike" baseline="0" dirty="0">
                <a:solidFill>
                  <a:srgbClr val="FFFFCC"/>
                </a:solidFill>
                <a:cs typeface="SBL BibLit" panose="02000000000000000000" pitchFamily="2" charset="-79"/>
              </a:rPr>
              <a:t> from the time that I appointed judges over my people Israel. And I will give you rest from all your enemies. Moreover, YHWH declares to you that YHWH will make you a house.</a:t>
            </a:r>
            <a:endParaRPr lang="en-US" sz="3400" b="1" dirty="0">
              <a:solidFill>
                <a:srgbClr val="FFFFCC"/>
              </a:solidFill>
            </a:endParaRPr>
          </a:p>
        </p:txBody>
      </p:sp>
    </p:spTree>
    <p:extLst>
      <p:ext uri="{BB962C8B-B14F-4D97-AF65-F5344CB8AC3E}">
        <p14:creationId xmlns:p14="http://schemas.microsoft.com/office/powerpoint/2010/main" val="160581563"/>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691116" y="659219"/>
            <a:ext cx="10930270" cy="6001558"/>
          </a:xfrm>
        </p:spPr>
        <p:txBody>
          <a:bodyPr>
            <a:noAutofit/>
          </a:bodyPr>
          <a:lstStyle/>
          <a:p>
            <a:pPr marL="0" indent="0" algn="l" rtl="0">
              <a:lnSpc>
                <a:spcPct val="100000"/>
              </a:lnSpc>
              <a:spcBef>
                <a:spcPts val="0"/>
              </a:spcBef>
              <a:spcAft>
                <a:spcPts val="600"/>
              </a:spcAft>
              <a:buNone/>
            </a:pPr>
            <a:r>
              <a:rPr lang="en-US" sz="3200" b="1" i="0" u="none" strike="noStrike" baseline="30000" dirty="0">
                <a:solidFill>
                  <a:srgbClr val="FFFFCC"/>
                </a:solidFill>
                <a:cs typeface="SBL BibLit" panose="02000000000000000000" pitchFamily="2" charset="-79"/>
              </a:rPr>
              <a:t>12</a:t>
            </a:r>
            <a:r>
              <a:rPr lang="en-US" sz="3200" b="1" i="0" u="none" strike="noStrike" baseline="0" dirty="0">
                <a:solidFill>
                  <a:srgbClr val="FFFFCC"/>
                </a:solidFill>
                <a:cs typeface="SBL BibLit" panose="02000000000000000000" pitchFamily="2" charset="-79"/>
              </a:rPr>
              <a:t> When your days are fulfilled and you lie down with your fathers, I will raise up your offspring after you, who will come from your body, and I will establish his kingdom. </a:t>
            </a:r>
            <a:r>
              <a:rPr lang="en-US" sz="3200" b="1" i="0" u="none" strike="noStrike" baseline="30000" dirty="0">
                <a:solidFill>
                  <a:srgbClr val="FFFFCC"/>
                </a:solidFill>
                <a:cs typeface="SBL BibLit" panose="02000000000000000000" pitchFamily="2" charset="-79"/>
              </a:rPr>
              <a:t>13</a:t>
            </a:r>
            <a:r>
              <a:rPr lang="en-US" sz="3200" b="1" i="0" u="none" strike="noStrike" baseline="0" dirty="0">
                <a:solidFill>
                  <a:srgbClr val="FFFFCC"/>
                </a:solidFill>
                <a:cs typeface="SBL BibLit" panose="02000000000000000000" pitchFamily="2" charset="-79"/>
              </a:rPr>
              <a:t> He shall build a house for my name, and I will establish the throne of his kingdom forever.</a:t>
            </a:r>
          </a:p>
          <a:p>
            <a:pPr marL="0" indent="0">
              <a:lnSpc>
                <a:spcPct val="100000"/>
              </a:lnSpc>
              <a:spcBef>
                <a:spcPts val="0"/>
              </a:spcBef>
              <a:spcAft>
                <a:spcPts val="600"/>
              </a:spcAft>
              <a:buNone/>
            </a:pPr>
            <a:r>
              <a:rPr lang="en-US" sz="3200" b="1" i="0" u="none" strike="noStrike" baseline="30000" dirty="0">
                <a:solidFill>
                  <a:srgbClr val="FFFFCC"/>
                </a:solidFill>
                <a:cs typeface="SBL BibLit" panose="02000000000000000000" pitchFamily="2" charset="-79"/>
              </a:rPr>
              <a:t>14</a:t>
            </a:r>
            <a:r>
              <a:rPr lang="en-US" sz="3200" b="1" i="0" u="none" strike="noStrike" baseline="0" dirty="0">
                <a:solidFill>
                  <a:srgbClr val="FFFFCC"/>
                </a:solidFill>
                <a:cs typeface="SBL BibLit" panose="02000000000000000000" pitchFamily="2" charset="-79"/>
              </a:rPr>
              <a:t> I will be to him a father, and he will be to me a son. When he commits iniquity, I will discipline him with the rod of men, with the stripes of the sons of men, </a:t>
            </a:r>
            <a:r>
              <a:rPr lang="en-US" sz="3200" b="1" i="0" u="none" strike="noStrike" baseline="30000" dirty="0">
                <a:solidFill>
                  <a:srgbClr val="FFFFCC"/>
                </a:solidFill>
                <a:cs typeface="SBL BibLit" panose="02000000000000000000" pitchFamily="2" charset="-79"/>
              </a:rPr>
              <a:t>15</a:t>
            </a:r>
            <a:r>
              <a:rPr lang="en-US" sz="3200" b="1" i="0" u="none" strike="noStrike" baseline="0" dirty="0">
                <a:solidFill>
                  <a:srgbClr val="FFFFCC"/>
                </a:solidFill>
                <a:cs typeface="SBL BibLit" panose="02000000000000000000" pitchFamily="2" charset="-79"/>
              </a:rPr>
              <a:t> but my unfailing love (</a:t>
            </a:r>
            <a:r>
              <a:rPr lang="en-US" sz="3200" b="1" i="1" u="none" strike="noStrike" baseline="0" dirty="0">
                <a:solidFill>
                  <a:srgbClr val="FFFFCC"/>
                </a:solidFill>
                <a:cs typeface="SBL BibLit" panose="02000000000000000000" pitchFamily="2" charset="-79"/>
              </a:rPr>
              <a:t>ḥesed</a:t>
            </a:r>
            <a:r>
              <a:rPr lang="en-US" sz="3200" b="1" i="0" u="none" strike="noStrike" baseline="0" dirty="0">
                <a:solidFill>
                  <a:srgbClr val="FFFFCC"/>
                </a:solidFill>
                <a:cs typeface="SBL BibLit" panose="02000000000000000000" pitchFamily="2" charset="-79"/>
              </a:rPr>
              <a:t>) will not depart from him, as I took it from Saul, whom I dismissed from before you. </a:t>
            </a:r>
            <a:r>
              <a:rPr lang="en-US" sz="3200" b="1" i="0" u="none" strike="noStrike" baseline="30000" dirty="0">
                <a:solidFill>
                  <a:srgbClr val="FFFFCC"/>
                </a:solidFill>
                <a:cs typeface="SBL BibLit" panose="02000000000000000000" pitchFamily="2" charset="-79"/>
              </a:rPr>
              <a:t>16</a:t>
            </a:r>
            <a:r>
              <a:rPr lang="en-US" sz="3200" b="1" i="0" u="none" strike="noStrike" baseline="0" dirty="0">
                <a:solidFill>
                  <a:srgbClr val="FFFFCC"/>
                </a:solidFill>
                <a:cs typeface="SBL BibLit" panose="02000000000000000000" pitchFamily="2" charset="-79"/>
              </a:rPr>
              <a:t> And your house and your kingdom shall be made sure forever before me. Your throne shall be established forever.’”</a:t>
            </a:r>
          </a:p>
          <a:p>
            <a:pPr marL="0" indent="0" algn="l" rtl="0">
              <a:lnSpc>
                <a:spcPct val="100000"/>
              </a:lnSpc>
              <a:spcBef>
                <a:spcPts val="0"/>
              </a:spcBef>
              <a:spcAft>
                <a:spcPts val="600"/>
              </a:spcAft>
              <a:buNone/>
            </a:pPr>
            <a:endParaRPr lang="en-US" sz="3400" b="1" dirty="0">
              <a:solidFill>
                <a:srgbClr val="FFFFCC"/>
              </a:solidFill>
            </a:endParaRPr>
          </a:p>
        </p:txBody>
      </p:sp>
    </p:spTree>
    <p:extLst>
      <p:ext uri="{BB962C8B-B14F-4D97-AF65-F5344CB8AC3E}">
        <p14:creationId xmlns:p14="http://schemas.microsoft.com/office/powerpoint/2010/main" val="1300213244"/>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510988" y="988828"/>
            <a:ext cx="11403106" cy="5671948"/>
          </a:xfrm>
        </p:spPr>
        <p:txBody>
          <a:bodyPr>
            <a:noAutofit/>
          </a:bodyPr>
          <a:lstStyle/>
          <a:p>
            <a:pPr marL="0" indent="0" algn="l" rtl="0">
              <a:lnSpc>
                <a:spcPct val="100000"/>
              </a:lnSpc>
              <a:spcBef>
                <a:spcPts val="0"/>
              </a:spcBef>
              <a:spcAft>
                <a:spcPts val="1200"/>
              </a:spcAft>
              <a:buNone/>
            </a:pPr>
            <a:r>
              <a:rPr lang="en-US" sz="3400" b="1" i="0" u="none" strike="noStrike" baseline="30000" dirty="0">
                <a:solidFill>
                  <a:srgbClr val="FFFFCC"/>
                </a:solidFill>
                <a:cs typeface="SBL BibLit" panose="02000000000000000000" pitchFamily="2" charset="-79"/>
              </a:rPr>
              <a:t>17</a:t>
            </a:r>
            <a:r>
              <a:rPr lang="en-US" sz="3400" b="1" i="0" u="none" strike="noStrike" baseline="0" dirty="0">
                <a:solidFill>
                  <a:srgbClr val="FFFFCC"/>
                </a:solidFill>
                <a:cs typeface="SBL BibLit" panose="02000000000000000000" pitchFamily="2" charset="-79"/>
              </a:rPr>
              <a:t> In keeping with all these words, and in keeping with this entire vision, Nathan spoke to David.</a:t>
            </a:r>
          </a:p>
          <a:p>
            <a:pPr marL="0" indent="0" algn="l" rtl="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18</a:t>
            </a:r>
            <a:r>
              <a:rPr lang="en-US" sz="3400" b="1" i="0" u="none" strike="noStrike" baseline="0" dirty="0">
                <a:solidFill>
                  <a:srgbClr val="FFFFCC"/>
                </a:solidFill>
                <a:cs typeface="SBL BibLit" panose="02000000000000000000" pitchFamily="2" charset="-79"/>
              </a:rPr>
              <a:t> Then King David went in and sat before YHWH and said, "Who am I, O Lord YHWH, and what is my house, that you have brought me thus far? </a:t>
            </a:r>
          </a:p>
          <a:p>
            <a:pPr marL="0" indent="0" algn="l" rtl="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19</a:t>
            </a:r>
            <a:r>
              <a:rPr lang="en-US" sz="3400" b="1" i="0" u="none" strike="noStrike" baseline="0" dirty="0">
                <a:solidFill>
                  <a:srgbClr val="FFFFCC"/>
                </a:solidFill>
                <a:cs typeface="SBL BibLit" panose="02000000000000000000" pitchFamily="2" charset="-79"/>
              </a:rPr>
              <a:t> And yet this was a small thing in your eyes, O Lord YHWH. You have spoken also of your servant's house concerning the distant future, and this is Torah for humanity (</a:t>
            </a:r>
            <a:r>
              <a:rPr lang="he-IL" sz="3400" b="1" i="0" u="none" strike="noStrike" baseline="0" dirty="0">
                <a:solidFill>
                  <a:srgbClr val="FFFFCC"/>
                </a:solidFill>
                <a:cs typeface="SBL BibLit" panose="02000000000000000000" pitchFamily="2" charset="-79"/>
              </a:rPr>
              <a:t>וְזֹ</a:t>
            </a:r>
            <a:r>
              <a:rPr lang="en-US" sz="3400" b="1" i="0" u="none" strike="noStrike" baseline="0" dirty="0">
                <a:solidFill>
                  <a:srgbClr val="FFFFCC"/>
                </a:solidFill>
                <a:cs typeface="SBL BibLit" panose="02000000000000000000" pitchFamily="2" charset="-79"/>
              </a:rPr>
              <a:t>א</a:t>
            </a:r>
            <a:r>
              <a:rPr lang="he-IL" sz="3400" b="1" i="0" u="none" strike="noStrike" baseline="0" dirty="0">
                <a:solidFill>
                  <a:srgbClr val="FFFFCC"/>
                </a:solidFill>
                <a:cs typeface="SBL BibLit" panose="02000000000000000000" pitchFamily="2" charset="-79"/>
              </a:rPr>
              <a:t>ת תּוֹרַת הָ</a:t>
            </a:r>
            <a:r>
              <a:rPr lang="en-US" sz="3400" b="1" i="0" u="none" strike="noStrike" baseline="0" dirty="0">
                <a:solidFill>
                  <a:srgbClr val="FFFFCC"/>
                </a:solidFill>
                <a:cs typeface="SBL BibLit" panose="02000000000000000000" pitchFamily="2" charset="-79"/>
              </a:rPr>
              <a:t>א</a:t>
            </a:r>
            <a:r>
              <a:rPr lang="he-IL" sz="3400" b="1" i="0" u="none" strike="noStrike" baseline="0" dirty="0">
                <a:solidFill>
                  <a:srgbClr val="FFFFCC"/>
                </a:solidFill>
                <a:cs typeface="SBL BibLit" panose="02000000000000000000" pitchFamily="2" charset="-79"/>
              </a:rPr>
              <a:t>ָדָ</a:t>
            </a:r>
            <a:r>
              <a:rPr lang="en-US" sz="3400" b="1" i="0" u="none" strike="noStrike" baseline="0" dirty="0">
                <a:solidFill>
                  <a:srgbClr val="FFFFCC"/>
                </a:solidFill>
                <a:cs typeface="SBL BibLit" panose="02000000000000000000" pitchFamily="2" charset="-79"/>
              </a:rPr>
              <a:t>ם), O Lord YHWH!</a:t>
            </a:r>
            <a:endParaRPr lang="en-US" sz="3400" b="1" dirty="0">
              <a:solidFill>
                <a:srgbClr val="FFFFCC"/>
              </a:solidFill>
            </a:endParaRPr>
          </a:p>
        </p:txBody>
      </p:sp>
    </p:spTree>
    <p:extLst>
      <p:ext uri="{BB962C8B-B14F-4D97-AF65-F5344CB8AC3E}">
        <p14:creationId xmlns:p14="http://schemas.microsoft.com/office/powerpoint/2010/main" val="3739262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788893" y="659219"/>
            <a:ext cx="10641107" cy="6198781"/>
          </a:xfrm>
        </p:spPr>
        <p:txBody>
          <a:bodyPr>
            <a:norm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Judges 6:25–32</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 makes specific demands upon people. Whom he calls he commissions. In the broader context this charge prefigures the greater challenge Gideon will have with the Midianites.</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Gideon, the principal human character remains silent in the entire text. He is the only participant who says nothing, but we still know exactly how he feels. He is obedient, but afraid; he acts secretly, under cover of darkness.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98291038"/>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510988" y="988828"/>
            <a:ext cx="11403106" cy="5671948"/>
          </a:xfrm>
        </p:spPr>
        <p:txBody>
          <a:bodyPr>
            <a:noAutofit/>
          </a:bodyPr>
          <a:lstStyle/>
          <a:p>
            <a:pPr marL="0" indent="0" algn="l" rtl="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20</a:t>
            </a:r>
            <a:r>
              <a:rPr lang="en-US" sz="3400" b="1" i="0" u="none" strike="noStrike" baseline="0" dirty="0">
                <a:solidFill>
                  <a:srgbClr val="FFFFCC"/>
                </a:solidFill>
                <a:cs typeface="SBL BibLit" panose="02000000000000000000" pitchFamily="2" charset="-79"/>
              </a:rPr>
              <a:t> And what more can David say to you? For you know your servant, O Lord YHWH!  </a:t>
            </a:r>
            <a:r>
              <a:rPr lang="en-US" sz="3400" b="1" i="0" u="none" strike="noStrike" baseline="30000" dirty="0">
                <a:solidFill>
                  <a:srgbClr val="FFFFCC"/>
                </a:solidFill>
                <a:cs typeface="SBL BibLit" panose="02000000000000000000" pitchFamily="2" charset="-79"/>
              </a:rPr>
              <a:t>21</a:t>
            </a:r>
            <a:r>
              <a:rPr lang="en-US" sz="3400" b="1" i="0" u="none" strike="noStrike" baseline="0" dirty="0">
                <a:solidFill>
                  <a:srgbClr val="FFFFCC"/>
                </a:solidFill>
                <a:cs typeface="SBL BibLit" panose="02000000000000000000" pitchFamily="2" charset="-79"/>
              </a:rPr>
              <a:t> Because of your promise, and according by your own decision (your own heart/mind), you have performed this entire great act, to make your servant know it.</a:t>
            </a:r>
          </a:p>
          <a:p>
            <a:pPr marL="0" indent="0" algn="l" rtl="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22</a:t>
            </a:r>
            <a:r>
              <a:rPr lang="en-US" sz="3400" b="1" i="0" u="none" strike="noStrike" baseline="0" dirty="0">
                <a:solidFill>
                  <a:srgbClr val="FFFFCC"/>
                </a:solidFill>
                <a:cs typeface="SBL BibLit" panose="02000000000000000000" pitchFamily="2" charset="-79"/>
              </a:rPr>
              <a:t> Therefore you are great, O Lord YHWH. For there is none like you, and there is no God besides you, according to all that we have heard with our ears. </a:t>
            </a:r>
            <a:endParaRPr lang="en-US" sz="3400" b="1" dirty="0">
              <a:solidFill>
                <a:srgbClr val="FFFFCC"/>
              </a:solidFill>
            </a:endParaRPr>
          </a:p>
        </p:txBody>
      </p:sp>
    </p:spTree>
    <p:extLst>
      <p:ext uri="{BB962C8B-B14F-4D97-AF65-F5344CB8AC3E}">
        <p14:creationId xmlns:p14="http://schemas.microsoft.com/office/powerpoint/2010/main" val="1352490573"/>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510988" y="712381"/>
            <a:ext cx="11403106" cy="5948395"/>
          </a:xfrm>
        </p:spPr>
        <p:txBody>
          <a:bodyPr>
            <a:noAutofit/>
          </a:bodyPr>
          <a:lstStyle/>
          <a:p>
            <a:pPr marL="0" indent="0" algn="l" rtl="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23</a:t>
            </a:r>
            <a:r>
              <a:rPr lang="en-US" sz="3400" b="1" i="0" u="none" strike="noStrike" baseline="0" dirty="0">
                <a:solidFill>
                  <a:srgbClr val="FFFFCC"/>
                </a:solidFill>
                <a:cs typeface="SBL BibLit" panose="02000000000000000000" pitchFamily="2" charset="-79"/>
              </a:rPr>
              <a:t> And who is like your people Israel, the one nation on earth whom God went to redeem to be his people, making himself a name and doing for them</a:t>
            </a:r>
            <a:r>
              <a:rPr lang="en-US" sz="3400" b="1" i="0" u="none" strike="noStrike" baseline="30000" dirty="0">
                <a:solidFill>
                  <a:srgbClr val="FFFFCC"/>
                </a:solidFill>
                <a:cs typeface="SBL BibLit" panose="02000000000000000000" pitchFamily="2" charset="-79"/>
              </a:rPr>
              <a:t> </a:t>
            </a:r>
            <a:r>
              <a:rPr lang="en-US" sz="3400" b="1" i="0" u="none" strike="noStrike" baseline="0" dirty="0">
                <a:solidFill>
                  <a:srgbClr val="FFFFCC"/>
                </a:solidFill>
                <a:cs typeface="SBL BibLit" panose="02000000000000000000" pitchFamily="2" charset="-79"/>
              </a:rPr>
              <a:t>great and awesome things by driving out before your people,</a:t>
            </a:r>
            <a:r>
              <a:rPr lang="en-US" sz="3400" b="1" i="0" u="none" strike="noStrike" baseline="30000" dirty="0">
                <a:solidFill>
                  <a:srgbClr val="FFFFCC"/>
                </a:solidFill>
                <a:cs typeface="SBL BibLit" panose="02000000000000000000" pitchFamily="2" charset="-79"/>
              </a:rPr>
              <a:t> </a:t>
            </a:r>
            <a:r>
              <a:rPr lang="en-US" sz="3400" b="1" i="0" u="none" strike="noStrike" baseline="0" dirty="0">
                <a:solidFill>
                  <a:srgbClr val="FFFFCC"/>
                </a:solidFill>
                <a:cs typeface="SBL BibLit" panose="02000000000000000000" pitchFamily="2" charset="-79"/>
              </a:rPr>
              <a:t>whom you redeemed for yourself from Egypt, a nation and its gods?</a:t>
            </a:r>
          </a:p>
          <a:p>
            <a:pPr marL="0" indent="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24</a:t>
            </a:r>
            <a:r>
              <a:rPr lang="en-US" sz="3400" b="1" i="0" u="none" strike="noStrike" baseline="0" dirty="0">
                <a:solidFill>
                  <a:srgbClr val="FFFFCC"/>
                </a:solidFill>
                <a:cs typeface="SBL BibLit" panose="02000000000000000000" pitchFamily="2" charset="-79"/>
              </a:rPr>
              <a:t> And you established for yourself your people Israel to be your people forever. And you, O YHWH, became their God.</a:t>
            </a:r>
          </a:p>
          <a:p>
            <a:pPr marL="0" indent="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25</a:t>
            </a:r>
            <a:r>
              <a:rPr lang="en-US" sz="3400" b="1" i="0" u="none" strike="noStrike" baseline="0" dirty="0">
                <a:solidFill>
                  <a:srgbClr val="FFFFCC"/>
                </a:solidFill>
                <a:cs typeface="SBL BibLit" panose="02000000000000000000" pitchFamily="2" charset="-79"/>
              </a:rPr>
              <a:t> And now, O Adonai YHWH, confirm forever the word that you have spoken concerning your servant and concerning his house, and do as you have spoken.</a:t>
            </a:r>
          </a:p>
          <a:p>
            <a:pPr marL="0" indent="0">
              <a:lnSpc>
                <a:spcPct val="100000"/>
              </a:lnSpc>
              <a:spcBef>
                <a:spcPts val="0"/>
              </a:spcBef>
              <a:spcAft>
                <a:spcPts val="600"/>
              </a:spcAft>
              <a:buNone/>
            </a:pPr>
            <a:endParaRPr lang="en-US" sz="3400" b="1" i="0" u="none" strike="noStrike" baseline="0" dirty="0">
              <a:solidFill>
                <a:srgbClr val="FFFFCC"/>
              </a:solidFill>
              <a:cs typeface="SBL BibLit" panose="02000000000000000000" pitchFamily="2" charset="-79"/>
            </a:endParaRPr>
          </a:p>
          <a:p>
            <a:pPr marL="0" indent="0" algn="l" rtl="0">
              <a:lnSpc>
                <a:spcPct val="100000"/>
              </a:lnSpc>
              <a:spcBef>
                <a:spcPts val="0"/>
              </a:spcBef>
              <a:spcAft>
                <a:spcPts val="600"/>
              </a:spcAft>
              <a:buNone/>
            </a:pPr>
            <a:endParaRPr lang="en-US" sz="3400" b="1" dirty="0">
              <a:solidFill>
                <a:srgbClr val="FFFFCC"/>
              </a:solidFill>
            </a:endParaRPr>
          </a:p>
        </p:txBody>
      </p:sp>
    </p:spTree>
    <p:extLst>
      <p:ext uri="{BB962C8B-B14F-4D97-AF65-F5344CB8AC3E}">
        <p14:creationId xmlns:p14="http://schemas.microsoft.com/office/powerpoint/2010/main" val="2021548707"/>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510988" y="818706"/>
            <a:ext cx="11403106" cy="5842069"/>
          </a:xfrm>
        </p:spPr>
        <p:txBody>
          <a:bodyPr>
            <a:noAutofit/>
          </a:bodyPr>
          <a:lstStyle/>
          <a:p>
            <a:pPr marL="0" indent="0" algn="l" rtl="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26</a:t>
            </a:r>
            <a:r>
              <a:rPr lang="en-US" sz="3400" b="1" i="0" u="none" strike="noStrike" baseline="0" dirty="0">
                <a:solidFill>
                  <a:srgbClr val="FFFFCC"/>
                </a:solidFill>
                <a:cs typeface="SBL BibLit" panose="02000000000000000000" pitchFamily="2" charset="-79"/>
              </a:rPr>
              <a:t> And your name will be magnified forever, saying, 'YHWH of hosts is God over Israel,' and the house of your servant David will be established before you.</a:t>
            </a:r>
          </a:p>
          <a:p>
            <a:pPr marL="0" indent="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27</a:t>
            </a:r>
            <a:r>
              <a:rPr lang="en-US" sz="3400" b="1" i="0" u="none" strike="noStrike" baseline="0" dirty="0">
                <a:solidFill>
                  <a:srgbClr val="FFFFCC"/>
                </a:solidFill>
                <a:cs typeface="SBL BibLit" panose="02000000000000000000" pitchFamily="2" charset="-79"/>
              </a:rPr>
              <a:t> For you, O YHWH of hosts, the God of Israel, have made this revelation to your servant, saying, 'I will build you a house.’ Therefore your servant has found courage to pray this prayer to you.</a:t>
            </a:r>
          </a:p>
          <a:p>
            <a:pPr marL="0" indent="0" algn="l" rtl="0">
              <a:lnSpc>
                <a:spcPct val="100000"/>
              </a:lnSpc>
              <a:spcBef>
                <a:spcPts val="0"/>
              </a:spcBef>
              <a:spcAft>
                <a:spcPts val="600"/>
              </a:spcAft>
              <a:buNone/>
            </a:pPr>
            <a:endParaRPr lang="en-US" sz="3400" b="1" i="0" u="none" strike="noStrike" baseline="0" dirty="0">
              <a:solidFill>
                <a:srgbClr val="FFFFCC"/>
              </a:solidFill>
              <a:cs typeface="SBL BibLit" panose="02000000000000000000" pitchFamily="2" charset="-79"/>
            </a:endParaRPr>
          </a:p>
        </p:txBody>
      </p:sp>
    </p:spTree>
    <p:extLst>
      <p:ext uri="{BB962C8B-B14F-4D97-AF65-F5344CB8AC3E}">
        <p14:creationId xmlns:p14="http://schemas.microsoft.com/office/powerpoint/2010/main" val="4162042093"/>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510988" y="871870"/>
            <a:ext cx="11403106" cy="5788906"/>
          </a:xfrm>
        </p:spPr>
        <p:txBody>
          <a:bodyPr>
            <a:noAutofit/>
          </a:bodyPr>
          <a:lstStyle/>
          <a:p>
            <a:pPr marL="0" indent="0" algn="l" rtl="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28</a:t>
            </a:r>
            <a:r>
              <a:rPr lang="en-US" sz="3400" b="1" i="0" u="none" strike="noStrike" baseline="0" dirty="0">
                <a:solidFill>
                  <a:srgbClr val="FFFFCC"/>
                </a:solidFill>
                <a:cs typeface="SBL BibLit" panose="02000000000000000000" pitchFamily="2" charset="-79"/>
              </a:rPr>
              <a:t> And now, O Adonai YHWH, you are God, and your words are true, and you have promised this good thing (covenant benefaction) to your servant.</a:t>
            </a:r>
          </a:p>
          <a:p>
            <a:pPr marL="0" indent="0" algn="l" rtl="0">
              <a:lnSpc>
                <a:spcPct val="100000"/>
              </a:lnSpc>
              <a:spcBef>
                <a:spcPts val="0"/>
              </a:spcBef>
              <a:spcAft>
                <a:spcPts val="600"/>
              </a:spcAft>
              <a:buNone/>
            </a:pPr>
            <a:r>
              <a:rPr lang="en-US" sz="3400" b="1" i="0" u="none" strike="noStrike" baseline="30000" dirty="0">
                <a:solidFill>
                  <a:srgbClr val="FFFFCC"/>
                </a:solidFill>
                <a:cs typeface="SBL BibLit" panose="02000000000000000000" pitchFamily="2" charset="-79"/>
              </a:rPr>
              <a:t>29</a:t>
            </a:r>
            <a:r>
              <a:rPr lang="en-US" sz="3400" b="1" i="0" u="none" strike="noStrike" baseline="0" dirty="0">
                <a:solidFill>
                  <a:srgbClr val="FFFFCC"/>
                </a:solidFill>
                <a:cs typeface="SBL BibLit" panose="02000000000000000000" pitchFamily="2" charset="-79"/>
              </a:rPr>
              <a:t> Now therefore may it please you to bless the house of your servant, so that it may continue forever before you. For you, O Lord YHWH, have spoken, and with your blessing the house of your servant will be blessed forever.“ (2 Sam 7:1–29, ESV adapted)</a:t>
            </a:r>
            <a:endParaRPr lang="en-US" sz="3400" b="1" dirty="0">
              <a:solidFill>
                <a:srgbClr val="FFFFCC"/>
              </a:solidFill>
            </a:endParaRPr>
          </a:p>
        </p:txBody>
      </p:sp>
    </p:spTree>
    <p:extLst>
      <p:ext uri="{BB962C8B-B14F-4D97-AF65-F5344CB8AC3E}">
        <p14:creationId xmlns:p14="http://schemas.microsoft.com/office/powerpoint/2010/main" val="1040041060"/>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5A391-4D23-2ED7-A05B-04FF2CBC8456}"/>
              </a:ext>
            </a:extLst>
          </p:cNvPr>
          <p:cNvSpPr>
            <a:spLocks noGrp="1"/>
          </p:cNvSpPr>
          <p:nvPr>
            <p:ph type="title"/>
          </p:nvPr>
        </p:nvSpPr>
        <p:spPr>
          <a:xfrm>
            <a:off x="510988" y="826005"/>
            <a:ext cx="10842812" cy="773393"/>
          </a:xfrm>
        </p:spPr>
        <p:txBody>
          <a:bodyPr>
            <a:normAutofit/>
          </a:bodyPr>
          <a:lstStyle/>
          <a:p>
            <a:pPr>
              <a:tabLst>
                <a:tab pos="511175"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Importance of this Text</a:t>
            </a:r>
            <a:endParaRPr lang="en-US" sz="3400" b="1" dirty="0">
              <a:solidFill>
                <a:srgbClr val="FFFFCC"/>
              </a:solidFill>
            </a:endParaRPr>
          </a:p>
        </p:txBody>
      </p:sp>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510988" y="1998921"/>
            <a:ext cx="11403106" cy="4661855"/>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 P. Gordon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 &amp; II Samuel</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 235) labels 2 Samuel 7 the “ideological summit” not only of the ‘Deuteronomistic History’ but also of the First Testament as a whole. </a:t>
            </a: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oracle by Nathan constitutes the title deed of the Davidic dynasty to the rule of Israel and Judah. It exercised authority over the former only until 931 BC but the latter for some 400 years until 586 BC. </a:t>
            </a:r>
            <a:endParaRPr lang="en-US" sz="3200" dirty="0"/>
          </a:p>
        </p:txBody>
      </p:sp>
    </p:spTree>
    <p:extLst>
      <p:ext uri="{BB962C8B-B14F-4D97-AF65-F5344CB8AC3E}">
        <p14:creationId xmlns:p14="http://schemas.microsoft.com/office/powerpoint/2010/main" val="145538699"/>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5A391-4D23-2ED7-A05B-04FF2CBC8456}"/>
              </a:ext>
            </a:extLst>
          </p:cNvPr>
          <p:cNvSpPr>
            <a:spLocks noGrp="1"/>
          </p:cNvSpPr>
          <p:nvPr>
            <p:ph type="title"/>
          </p:nvPr>
        </p:nvSpPr>
        <p:spPr>
          <a:xfrm>
            <a:off x="425927" y="900432"/>
            <a:ext cx="10842812" cy="773393"/>
          </a:xfrm>
        </p:spPr>
        <p:txBody>
          <a:bodyPr>
            <a:normAutofit/>
          </a:bodyPr>
          <a:lstStyle/>
          <a:p>
            <a:pPr>
              <a:tabLst>
                <a:tab pos="511175"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Importance of this Text</a:t>
            </a:r>
            <a:endParaRPr lang="en-US" sz="3400" b="1" dirty="0">
              <a:solidFill>
                <a:srgbClr val="FFFFCC"/>
              </a:solidFill>
            </a:endParaRPr>
          </a:p>
        </p:txBody>
      </p:sp>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510988" y="2509284"/>
            <a:ext cx="11403106" cy="4151492"/>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While an understanding of this text is crucial for interpreting the ‘Deuteronomistic History,’ as we shall see its hermeneutical significance extends far beyond this document to the Psalter, the prophets, the New Testament Gospel, and the Apocalypse of John.</a:t>
            </a:r>
            <a:endParaRPr lang="en-US" sz="3200" dirty="0"/>
          </a:p>
        </p:txBody>
      </p:sp>
    </p:spTree>
    <p:extLst>
      <p:ext uri="{BB962C8B-B14F-4D97-AF65-F5344CB8AC3E}">
        <p14:creationId xmlns:p14="http://schemas.microsoft.com/office/powerpoint/2010/main" val="3285983765"/>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609600" y="735106"/>
            <a:ext cx="10945906" cy="5925670"/>
          </a:xfrm>
        </p:spPr>
        <p:txBody>
          <a:bodyPr>
            <a:normAutofit/>
          </a:bodyPr>
          <a:lstStyle/>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word “covenant” is strangely absent from this chapter. However, it does surface in later allusions to this oracle:</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2 Sam 23:5 David speaks of God’s dynastic promise as “an eternal covenant.”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Psalm 89:3 Ethan the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Ezrahite</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opens up his celebration of the Davidic benefactions with: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915161465"/>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623047" y="935665"/>
            <a:ext cx="10945906" cy="5536852"/>
          </a:xfrm>
        </p:spPr>
        <p:txBody>
          <a:bodyPr>
            <a:normAutofit fontScale="85000" lnSpcReduction="20000"/>
          </a:bodyPr>
          <a:lstStyle/>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 will sing of the mercies of YHWH forever;</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To all generations </a:t>
            </a: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 will make know your faithfulness with my mouth;</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For I said, “Mercy will be built up forever;</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In the heavens you will establish faithfulness.”</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 have made a covenant with my chosen;</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 have sworn to David my servant,</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 will establish your descendants forever,</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And build up your throne to all generations.”</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dirty="0"/>
          </a:p>
        </p:txBody>
      </p:sp>
    </p:spTree>
    <p:extLst>
      <p:ext uri="{BB962C8B-B14F-4D97-AF65-F5344CB8AC3E}">
        <p14:creationId xmlns:p14="http://schemas.microsoft.com/office/powerpoint/2010/main" val="2948409210"/>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623047" y="941294"/>
            <a:ext cx="10945906" cy="5531223"/>
          </a:xfrm>
        </p:spPr>
        <p:txBody>
          <a:bodyPr>
            <a:norm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vv. 28–29 he adds: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My mercy I will keep forever;</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And my covenant shall be confirmed to him.</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So I will establish his descendants forever,</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And his throne as the days of heaven. (cf. vv. 34, 49)</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400" dirty="0"/>
          </a:p>
        </p:txBody>
      </p:sp>
    </p:spTree>
    <p:extLst>
      <p:ext uri="{BB962C8B-B14F-4D97-AF65-F5344CB8AC3E}">
        <p14:creationId xmlns:p14="http://schemas.microsoft.com/office/powerpoint/2010/main" val="4150025055"/>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623047" y="466164"/>
            <a:ext cx="10945906" cy="6006353"/>
          </a:xfrm>
        </p:spPr>
        <p:txBody>
          <a:bodyPr>
            <a:normAutofit fontScale="92500" lnSpcReduction="10000"/>
          </a:bodyPr>
          <a:lstStyle/>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Psalm 132:10–12 another psalmist writes:</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For the sake of David your servant,</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Do not turn away the face of your anointed.</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YHWH has sworn to David,</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truth from which he will not turn back;</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“Of the fruit of your body I will set upon your throne.</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If your sons will keep my covenant, </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And my stipulations which I shall teach them,</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Their sons also shall sit upon your throne forever.”</a:t>
            </a:r>
            <a:endParaRPr lang="en-US" sz="37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899869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3373627-B976-3D1B-4E82-B926CE01429E}"/>
              </a:ext>
            </a:extLst>
          </p:cNvPr>
          <p:cNvSpPr>
            <a:spLocks noGrp="1"/>
          </p:cNvSpPr>
          <p:nvPr>
            <p:ph idx="1"/>
          </p:nvPr>
        </p:nvSpPr>
        <p:spPr>
          <a:xfrm>
            <a:off x="838200" y="796413"/>
            <a:ext cx="10515600" cy="5380550"/>
          </a:xfrm>
        </p:spPr>
        <p:txBody>
          <a:bodyPr>
            <a:noAutofit/>
          </a:bodyPr>
          <a:lstStyle/>
          <a:p>
            <a:pPr marL="0" indent="0" algn="ctr">
              <a:buNone/>
            </a:pPr>
            <a:r>
              <a:rPr lang="en-US" sz="3200" b="1" dirty="0">
                <a:solidFill>
                  <a:srgbClr val="FFFFCC"/>
                </a:solidFill>
              </a:rPr>
              <a:t>A Survey of the First Testament </a:t>
            </a:r>
          </a:p>
          <a:p>
            <a:pPr marL="0" indent="0" algn="ctr">
              <a:buNone/>
            </a:pPr>
            <a:endParaRPr lang="en-US" sz="1800" dirty="0">
              <a:solidFill>
                <a:srgbClr val="FFFFCC"/>
              </a:solidFill>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ffectLst/>
                <a:ea typeface="Calibri" panose="020F0502020204030204" pitchFamily="34" charset="0"/>
                <a:cs typeface="Arial" panose="020B0604020202020204" pitchFamily="34" charset="0"/>
              </a:rPr>
              <a:t>Discovering the Grace and the Glory of God:</a:t>
            </a:r>
            <a:endParaRPr lang="en-US" sz="4400" dirty="0">
              <a:solidFill>
                <a:srgbClr val="FFFFCC"/>
              </a:solidFill>
              <a:effectLst/>
              <a:ea typeface="Calibri" panose="020F0502020204030204" pitchFamily="34" charset="0"/>
              <a:cs typeface="Arial" panose="020B0604020202020204" pitchFamily="34" charset="0"/>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ffectLst/>
                <a:ea typeface="Calibri" panose="020F0502020204030204" pitchFamily="34" charset="0"/>
                <a:cs typeface="Arial" panose="020B0604020202020204" pitchFamily="34" charset="0"/>
              </a:rPr>
              <a:t>The Gospel </a:t>
            </a: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a typeface="Calibri" panose="020F0502020204030204" pitchFamily="34" charset="0"/>
                <a:cs typeface="Arial" panose="020B0604020202020204" pitchFamily="34" charset="0"/>
              </a:rPr>
              <a:t>a</a:t>
            </a:r>
            <a:r>
              <a:rPr lang="en-US" sz="4400" b="1" dirty="0">
                <a:solidFill>
                  <a:srgbClr val="FFFFCC"/>
                </a:solidFill>
                <a:effectLst/>
                <a:ea typeface="Calibri" panose="020F0502020204030204" pitchFamily="34" charset="0"/>
                <a:cs typeface="Arial" panose="020B0604020202020204" pitchFamily="34" charset="0"/>
              </a:rPr>
              <a:t>ccording to the First Testament</a:t>
            </a:r>
            <a:endParaRPr lang="en-US" sz="1600" b="1" dirty="0">
              <a:solidFill>
                <a:srgbClr val="FFFFCC"/>
              </a:solidFill>
              <a:effectLst/>
              <a:ea typeface="Calibri" panose="020F0502020204030204" pitchFamily="34" charset="0"/>
              <a:cs typeface="Arial" panose="020B0604020202020204" pitchFamily="34" charset="0"/>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1400" dirty="0">
              <a:solidFill>
                <a:srgbClr val="FFFFCC"/>
              </a:solidFill>
              <a:effectLst/>
              <a:ea typeface="Calibri" panose="020F0502020204030204" pitchFamily="34" charset="0"/>
              <a:cs typeface="Arial" panose="020B0604020202020204" pitchFamily="34" charset="0"/>
            </a:endParaRPr>
          </a:p>
          <a:p>
            <a:pPr marL="0" indent="0" algn="ctr">
              <a:buNone/>
            </a:pPr>
            <a:r>
              <a:rPr lang="en-US" sz="3200" b="1" dirty="0">
                <a:solidFill>
                  <a:srgbClr val="FFFFCC"/>
                </a:solidFill>
              </a:rPr>
              <a:t>Daniel I. Block</a:t>
            </a:r>
          </a:p>
          <a:p>
            <a:pPr marL="0" indent="0" algn="ctr">
              <a:buNone/>
            </a:pPr>
            <a:endParaRPr lang="en-US" sz="1800" b="1" dirty="0">
              <a:solidFill>
                <a:srgbClr val="FFFFCC"/>
              </a:solidFill>
            </a:endParaRPr>
          </a:p>
          <a:p>
            <a:pPr marL="0" indent="0" algn="ctr">
              <a:buNone/>
            </a:pPr>
            <a:r>
              <a:rPr lang="en-US" sz="3200" b="1" dirty="0">
                <a:solidFill>
                  <a:srgbClr val="FFFFCC"/>
                </a:solidFill>
              </a:rPr>
              <a:t>BiblicalTraining.org</a:t>
            </a:r>
          </a:p>
          <a:p>
            <a:pPr marL="0" indent="0" algn="ctr">
              <a:buNone/>
            </a:pPr>
            <a:r>
              <a:rPr lang="en-US" sz="3200" b="1" dirty="0">
                <a:solidFill>
                  <a:srgbClr val="FFFFCC"/>
                </a:solidFill>
              </a:rPr>
              <a:t>2023</a:t>
            </a:r>
            <a:endParaRPr lang="en-US" sz="4400" b="1" dirty="0">
              <a:solidFill>
                <a:srgbClr val="FFFFCC"/>
              </a:solidFill>
            </a:endParaRPr>
          </a:p>
        </p:txBody>
      </p:sp>
    </p:spTree>
    <p:extLst>
      <p:ext uri="{BB962C8B-B14F-4D97-AF65-F5344CB8AC3E}">
        <p14:creationId xmlns:p14="http://schemas.microsoft.com/office/powerpoint/2010/main" val="13103807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591671" y="765544"/>
            <a:ext cx="10838329" cy="6092456"/>
          </a:xfrm>
        </p:spPr>
        <p:txBody>
          <a:bodyPr>
            <a:normAutofit/>
          </a:bodyPr>
          <a:lstStyle/>
          <a:p>
            <a:pPr marL="457200" marR="0" indent="0">
              <a:lnSpc>
                <a:spcPct val="100000"/>
              </a:lnSpc>
              <a:spcBef>
                <a:spcPts val="0"/>
              </a:spcBef>
              <a:spcAft>
                <a:spcPts val="600"/>
              </a:spcAft>
              <a:buNone/>
              <a:tabLst>
                <a:tab pos="228600" algn="l"/>
                <a:tab pos="457200" algn="l"/>
                <a:tab pos="573088" algn="l"/>
                <a:tab pos="6858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Joash, Gideon’s father appears schizophrenic. The Baal altar belongs to him, and Gideon fears his household. But his name is Yahwistic, “YHWH has given” (?). His defense of Gideon is passive, but in raising the issue to the theological level his speech carries the theme of the passage. But the question remains, “Is his renaming of Gideon positive or negative?”</a:t>
            </a:r>
          </a:p>
          <a:p>
            <a:pPr marL="457200" marR="0" indent="0">
              <a:lnSpc>
                <a:spcPct val="100000"/>
              </a:lnSpc>
              <a:spcBef>
                <a:spcPts val="0"/>
              </a:spcBef>
              <a:spcAft>
                <a:spcPts val="600"/>
              </a:spcAft>
              <a:buNone/>
              <a:tabLst>
                <a:tab pos="228600" algn="l"/>
                <a:tab pos="457200" algn="l"/>
                <a:tab pos="573088" algn="l"/>
                <a:tab pos="6858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men of the city fear Gideon, but they are devoted to their gods. They are totally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Canaanized</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But in being silenced by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Joash’s</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reasoning they become a foil for the pagan divinities and all that is Canaanite.</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06458982"/>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1" y="797442"/>
            <a:ext cx="11905128" cy="5970911"/>
          </a:xfrm>
        </p:spPr>
        <p:txBody>
          <a:bodyPr>
            <a:normAutofit fontScale="85000" lnSpcReduction="20000"/>
          </a:bodyPr>
          <a:lstStyle/>
          <a:p>
            <a:pPr marL="0" marR="0" indent="0">
              <a:lnSpc>
                <a:spcPct val="120000"/>
              </a:lnSpc>
              <a:spcBef>
                <a:spcPts val="0"/>
              </a:spcBef>
              <a:spcAft>
                <a:spcPts val="600"/>
              </a:spcAft>
              <a:buNone/>
              <a:tabLst>
                <a:tab pos="457200" algn="l"/>
                <a:tab pos="1030288" algn="l"/>
                <a:tab pos="18288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The Historical Context of the Oracle</a:t>
            </a:r>
            <a:endParaRPr lang="en-US" sz="3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1030288" algn="l"/>
                <a:tab pos="18288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Three significant developments antedated the oracle of Nathan:</a:t>
            </a:r>
            <a:endParaRPr lang="en-US" sz="3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68375" algn="l"/>
                <a:tab pos="18288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YHWH has given David rest from all his enemies (7:1). </a:t>
            </a:r>
            <a:endParaRPr lang="en-US" sz="3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68375" marR="0" indent="0">
              <a:lnSpc>
                <a:spcPct val="120000"/>
              </a:lnSpc>
              <a:spcBef>
                <a:spcPts val="0"/>
              </a:spcBef>
              <a:spcAft>
                <a:spcPts val="600"/>
              </a:spcAft>
              <a:buNone/>
              <a:tabLst>
                <a:tab pos="627063" algn="l"/>
                <a:tab pos="1030288" algn="l"/>
                <a:tab pos="18288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Obviously this chapter is to be placed chronologically after chapter 8, where these battles are described. Whether David realized the connection or not, the author certainly has in mind Deut 12:10–11, which predicted that when YHWH had given the nation rest and they dwell securely in the land, then he will select a central (and apparently permanent) site for his name to dwell, and at which the entire nation shall assemble for their religious practices.</a:t>
            </a:r>
            <a:endParaRPr lang="en-US" sz="3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1030288" algn="l"/>
                <a:tab pos="1828800" algn="l"/>
              </a:tabLst>
            </a:pPr>
            <a:endParaRPr lang="en-US" dirty="0"/>
          </a:p>
        </p:txBody>
      </p:sp>
    </p:spTree>
    <p:extLst>
      <p:ext uri="{BB962C8B-B14F-4D97-AF65-F5344CB8AC3E}">
        <p14:creationId xmlns:p14="http://schemas.microsoft.com/office/powerpoint/2010/main" val="2985384404"/>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623046" y="925033"/>
            <a:ext cx="11210365" cy="5547484"/>
          </a:xfrm>
        </p:spPr>
        <p:txBody>
          <a:bodyPr>
            <a:normAutofit fontScale="47500" lnSpcReduction="20000"/>
          </a:bodyPr>
          <a:lstStyle/>
          <a:p>
            <a:pPr marL="1030288" marR="0" indent="-573088">
              <a:lnSpc>
                <a:spcPct val="120000"/>
              </a:lnSpc>
              <a:spcBef>
                <a:spcPts val="0"/>
              </a:spcBef>
              <a:spcAft>
                <a:spcPts val="600"/>
              </a:spcAft>
              <a:buNone/>
              <a:tabLst>
                <a:tab pos="627063" algn="l"/>
                <a:tab pos="1030288" algn="l"/>
                <a:tab pos="1828800" algn="l"/>
              </a:tabLst>
            </a:pPr>
            <a:r>
              <a:rPr lang="en-US" sz="7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The Ark of the Covenant had been brought to Jerusalem (6:1–23)</a:t>
            </a:r>
            <a:endParaRPr lang="en-US" sz="7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30288" marR="0" indent="0">
              <a:lnSpc>
                <a:spcPct val="120000"/>
              </a:lnSpc>
              <a:spcBef>
                <a:spcPts val="0"/>
              </a:spcBef>
              <a:spcAft>
                <a:spcPts val="600"/>
              </a:spcAft>
              <a:buNone/>
              <a:tabLst>
                <a:tab pos="457200" algn="l"/>
                <a:tab pos="914400" algn="l"/>
                <a:tab pos="1828800" algn="l"/>
              </a:tabLst>
            </a:pPr>
            <a:r>
              <a:rPr lang="en-US" sz="7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had been an exciting day for David. For the first time the throne of YHWH and the throne of the king were situated in the same place. </a:t>
            </a:r>
          </a:p>
          <a:p>
            <a:pPr marL="1030288" marR="0" indent="0">
              <a:lnSpc>
                <a:spcPct val="120000"/>
              </a:lnSpc>
              <a:spcBef>
                <a:spcPts val="0"/>
              </a:spcBef>
              <a:spcAft>
                <a:spcPts val="600"/>
              </a:spcAft>
              <a:buNone/>
              <a:tabLst>
                <a:tab pos="457200" algn="l"/>
                <a:tab pos="914400" algn="l"/>
                <a:tab pos="1828800" algn="l"/>
              </a:tabLst>
            </a:pPr>
            <a:r>
              <a:rPr lang="en-US" sz="7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However, it was the incongruent fact that he, the servant of YHWH, had a fine permanent residence, while the throne of YHWH was housed in a temporary tent, that led him to approach Nathan the prophet.</a:t>
            </a:r>
            <a:endParaRPr lang="en-US" dirty="0"/>
          </a:p>
        </p:txBody>
      </p:sp>
    </p:spTree>
    <p:extLst>
      <p:ext uri="{BB962C8B-B14F-4D97-AF65-F5344CB8AC3E}">
        <p14:creationId xmlns:p14="http://schemas.microsoft.com/office/powerpoint/2010/main" val="1327107430"/>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0" y="1063256"/>
            <a:ext cx="11802140" cy="5409261"/>
          </a:xfrm>
        </p:spPr>
        <p:txBody>
          <a:bodyPr>
            <a:normAutofit fontScale="40000" lnSpcReduction="20000"/>
          </a:bodyPr>
          <a:lstStyle/>
          <a:p>
            <a:pPr marL="457200" marR="0" indent="0">
              <a:lnSpc>
                <a:spcPct val="120000"/>
              </a:lnSpc>
              <a:spcBef>
                <a:spcPts val="0"/>
              </a:spcBef>
              <a:spcAft>
                <a:spcPts val="600"/>
              </a:spcAft>
              <a:buNone/>
              <a:tabLst>
                <a:tab pos="457200" algn="l"/>
                <a:tab pos="1030288" algn="l"/>
                <a:tab pos="1828800" algn="l"/>
              </a:tabLst>
            </a:pPr>
            <a:r>
              <a:rPr lang="en-US" sz="7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The King had Approached Nathan the Prophet. </a:t>
            </a:r>
            <a:endParaRPr lang="en-US" sz="7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42925" marR="0" indent="0">
              <a:lnSpc>
                <a:spcPct val="120000"/>
              </a:lnSpc>
              <a:spcBef>
                <a:spcPts val="0"/>
              </a:spcBef>
              <a:spcAft>
                <a:spcPts val="600"/>
              </a:spcAft>
              <a:buNone/>
              <a:tabLst>
                <a:tab pos="457200" algn="l"/>
                <a:tab pos="1254125" algn="l"/>
                <a:tab pos="1828800" algn="l"/>
              </a:tabLst>
            </a:pPr>
            <a:r>
              <a:rPr lang="en-US" sz="7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identity of Nathan is nowhere clearly described. He appeared out of nowhere in this chapter and would reappear at two other significant moments in David’s life: to rebuke him for his sin with Bathsheba (2 Samuel 12), and to challenge him officially to designate Solomon as his successor (1 Kings 1). </a:t>
            </a:r>
            <a:endParaRPr lang="en-US" sz="7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30288" marR="0" indent="0">
              <a:lnSpc>
                <a:spcPct val="120000"/>
              </a:lnSpc>
              <a:spcBef>
                <a:spcPts val="0"/>
              </a:spcBef>
              <a:spcAft>
                <a:spcPts val="600"/>
              </a:spcAft>
              <a:buNone/>
              <a:tabLst>
                <a:tab pos="457200" algn="l"/>
                <a:tab pos="1030288" algn="l"/>
                <a:tab pos="1828800" algn="l"/>
              </a:tabLst>
            </a:pPr>
            <a:r>
              <a:rPr lang="en-US" sz="7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the ancient world it was widely considered the responsibility of kings to construct and maintain the temples of the gods, and to see to it that the cult was properly organized and carried out. </a:t>
            </a:r>
            <a:endParaRPr lang="en-US" dirty="0"/>
          </a:p>
        </p:txBody>
      </p:sp>
    </p:spTree>
    <p:extLst>
      <p:ext uri="{BB962C8B-B14F-4D97-AF65-F5344CB8AC3E}">
        <p14:creationId xmlns:p14="http://schemas.microsoft.com/office/powerpoint/2010/main" val="493795631"/>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297712" y="1658678"/>
            <a:ext cx="11271241" cy="5118639"/>
          </a:xfrm>
        </p:spPr>
        <p:txBody>
          <a:bodyPr>
            <a:normAutofit fontScale="40000" lnSpcReduction="20000"/>
          </a:bodyPr>
          <a:lstStyle/>
          <a:p>
            <a:pPr marL="457200" marR="0" indent="0">
              <a:lnSpc>
                <a:spcPct val="120000"/>
              </a:lnSpc>
              <a:spcBef>
                <a:spcPts val="0"/>
              </a:spcBef>
              <a:spcAft>
                <a:spcPts val="600"/>
              </a:spcAft>
              <a:buNone/>
              <a:tabLst>
                <a:tab pos="457200" algn="l"/>
                <a:tab pos="1084263" algn="l"/>
                <a:tab pos="1828800" algn="l"/>
              </a:tabLst>
            </a:pPr>
            <a:r>
              <a:rPr lang="en-US" sz="7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David’s reflection on the status of YHWH’s residence was therefore quite in order. However, the fact that he went to Nathan the prophet with his thoughts indicates his recognition that he was but a servant of YHWH.</a:t>
            </a:r>
          </a:p>
          <a:p>
            <a:pPr marL="457200" marR="0" indent="0">
              <a:lnSpc>
                <a:spcPct val="120000"/>
              </a:lnSpc>
              <a:spcBef>
                <a:spcPts val="0"/>
              </a:spcBef>
              <a:spcAft>
                <a:spcPts val="600"/>
              </a:spcAft>
              <a:buNone/>
              <a:tabLst>
                <a:tab pos="457200" algn="l"/>
                <a:tab pos="1084263" algn="l"/>
                <a:tab pos="1828800" algn="l"/>
              </a:tabLst>
            </a:pPr>
            <a:r>
              <a:rPr lang="en-US" sz="7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In contrast to the prophets of Ahab (2 Kgs 22), Nathan demonstrated that he was more than a lackey of the king. His initial response was positive, but he returned later with his mind changed. </a:t>
            </a:r>
          </a:p>
          <a:p>
            <a:pPr marL="457200" marR="0" indent="0">
              <a:lnSpc>
                <a:spcPct val="120000"/>
              </a:lnSpc>
              <a:spcBef>
                <a:spcPts val="0"/>
              </a:spcBef>
              <a:spcAft>
                <a:spcPts val="600"/>
              </a:spcAft>
              <a:buNone/>
              <a:tabLst>
                <a:tab pos="457200" algn="l"/>
                <a:tab pos="1084263" algn="l"/>
                <a:tab pos="1828800" algn="l"/>
              </a:tabLst>
            </a:pPr>
            <a:r>
              <a:rPr lang="en-US" sz="7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It was David’s offer to build a permanent house for YHWH that afforded the occasion for YHWH to build him an eternal house (“dynasty”).</a:t>
            </a:r>
            <a:endParaRPr lang="en-US" sz="7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299544427"/>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623047" y="1137684"/>
            <a:ext cx="10945906" cy="5639634"/>
          </a:xfrm>
        </p:spPr>
        <p:txBody>
          <a:bodyPr>
            <a:normAutofit/>
          </a:bodyPr>
          <a:lstStyle/>
          <a:p>
            <a:pPr marL="457200" marR="0" indent="-457200">
              <a:lnSpc>
                <a:spcPct val="120000"/>
              </a:lnSpc>
              <a:spcBef>
                <a:spcPts val="0"/>
              </a:spcBef>
              <a:spcAft>
                <a:spcPts val="600"/>
              </a:spcAft>
              <a:buNone/>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Significance of the Oracle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For David</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20000"/>
              </a:lnSpc>
              <a:spcBef>
                <a:spcPts val="0"/>
              </a:spcBef>
              <a:spcAft>
                <a:spcPts val="600"/>
              </a:spcAft>
              <a:buNone/>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Many are convinced that First Testament personalities did not realize the significance of what was happening to them. This chapter provides an important test case. Did David realize the importance of Nathan’s words? His response provided several clues.</a:t>
            </a:r>
          </a:p>
        </p:txBody>
      </p:sp>
    </p:spTree>
    <p:extLst>
      <p:ext uri="{BB962C8B-B14F-4D97-AF65-F5344CB8AC3E}">
        <p14:creationId xmlns:p14="http://schemas.microsoft.com/office/powerpoint/2010/main" val="893689799"/>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127590" y="1190846"/>
            <a:ext cx="11844669" cy="5586471"/>
          </a:xfrm>
        </p:spPr>
        <p:txBody>
          <a:bodyPr>
            <a:normAutofit lnSpcReduction="10000"/>
          </a:bodyPr>
          <a:lstStyle/>
          <a:p>
            <a:pPr marL="1030288" marR="0" indent="-573088">
              <a:lnSpc>
                <a:spcPct val="100000"/>
              </a:lnSpc>
              <a:spcBef>
                <a:spcPts val="0"/>
              </a:spcBef>
              <a:spcAft>
                <a:spcPts val="600"/>
              </a:spcAft>
              <a:buAutoNum type="arabicParenBoth"/>
              <a:tabLst>
                <a:tab pos="1541463"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David found the benefactions that YHWH was offering him absolutely amazing. Note his reaction in v. 18: “Wow! Who am I that God should pick me as the recipient of this message!”</a:t>
            </a:r>
          </a:p>
          <a:p>
            <a:pPr marL="1030288" marR="0" indent="-573088">
              <a:lnSpc>
                <a:spcPct val="100000"/>
              </a:lnSpc>
              <a:spcBef>
                <a:spcPts val="0"/>
              </a:spcBef>
              <a:spcAft>
                <a:spcPts val="600"/>
              </a:spcAft>
              <a:buAutoNum type="arabicParenBoth"/>
              <a:tabLst>
                <a:tab pos="1541463"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David realized that when God chose him to be the shepherd of his people, he had the interests of his people in mind (vv. 23–24).</a:t>
            </a:r>
          </a:p>
          <a:p>
            <a:pPr marL="1030288" marR="0" indent="-573088">
              <a:lnSpc>
                <a:spcPct val="100000"/>
              </a:lnSpc>
              <a:spcBef>
                <a:spcPts val="0"/>
              </a:spcBef>
              <a:spcAft>
                <a:spcPts val="600"/>
              </a:spcAft>
              <a:buAutoNum type="arabicParenBoth"/>
              <a:tabLst>
                <a:tab pos="1541463"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David saw a correlation between the significance of this revelation and the deliverance of Israel from Egypt. YHWH’s reputation would now depend upon his fulfillment of this word.</a:t>
            </a:r>
            <a:endParaRPr lang="en-US" dirty="0"/>
          </a:p>
        </p:txBody>
      </p:sp>
    </p:spTree>
    <p:extLst>
      <p:ext uri="{BB962C8B-B14F-4D97-AF65-F5344CB8AC3E}">
        <p14:creationId xmlns:p14="http://schemas.microsoft.com/office/powerpoint/2010/main" val="3829491519"/>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340242" y="776176"/>
            <a:ext cx="11909195" cy="6001141"/>
          </a:xfrm>
        </p:spPr>
        <p:txBody>
          <a:bodyPr>
            <a:normAutofit fontScale="92500" lnSpcReduction="20000"/>
          </a:bodyPr>
          <a:lstStyle/>
          <a:p>
            <a:pPr marL="1147763" marR="0" indent="-690563">
              <a:lnSpc>
                <a:spcPct val="120000"/>
              </a:lnSpc>
              <a:spcBef>
                <a:spcPts val="0"/>
              </a:spcBef>
              <a:spcAft>
                <a:spcPts val="600"/>
              </a:spcAft>
              <a:buAutoNum type="arabicParenBoth" startAt="4"/>
              <a:tabLst>
                <a:tab pos="1541463"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David was aware that YHWH’s offer had eternal dimensions. In v. 19 he used the expression “the distant future,” but the five-fold repetition of “forever” in vv. 24–29 highlighted its eternality. In fact, from YHWH’s perspective it is eternal and irrevocable. YHWH would never retract the title to the throne of Israel as he had with regard to Saul.</a:t>
            </a:r>
          </a:p>
          <a:p>
            <a:pPr marL="1147763" marR="0" indent="-690563">
              <a:lnSpc>
                <a:spcPct val="120000"/>
              </a:lnSpc>
              <a:spcBef>
                <a:spcPts val="0"/>
              </a:spcBef>
              <a:spcAft>
                <a:spcPts val="600"/>
              </a:spcAft>
              <a:buAutoNum type="arabicParenBoth" startAt="4"/>
              <a:tabLst>
                <a:tab pos="1541463"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David recognized the universal scope of the benefactions offered him. In v. 19 he inserted an extremely significant three-word sentence, </a:t>
            </a:r>
            <a:r>
              <a:rPr lang="en-US" sz="34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zōʾt</a:t>
            </a:r>
            <a:r>
              <a:rPr lang="en-US" sz="34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4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tôrat</a:t>
            </a:r>
            <a:r>
              <a:rPr lang="en-US" sz="34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4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hāʾādām</a:t>
            </a:r>
            <a:r>
              <a:rPr lang="en-US" sz="34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“This is the Torah of humankind.” Whatever else this obscure sentence means, it guaranteed the extension of the covenant’s significance outside the borders of Israel.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122581553"/>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623046" y="563526"/>
            <a:ext cx="11156577" cy="6213792"/>
          </a:xfrm>
        </p:spPr>
        <p:txBody>
          <a:bodyPr>
            <a:normAutofit fontScale="85000" lnSpcReduction="10000"/>
          </a:bodyPr>
          <a:lstStyle/>
          <a:p>
            <a:pPr marL="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r>
              <a:rPr lang="en-US" sz="3700" b="1" dirty="0">
                <a:solidFill>
                  <a:srgbClr val="FFFFCC"/>
                </a:solidFill>
                <a:effectLst/>
                <a:ea typeface="MS Gothic" panose="020B0609070205080204" pitchFamily="49" charset="-128"/>
                <a:cs typeface="Calibri" panose="020F0502020204030204" pitchFamily="34" charset="0"/>
              </a:rPr>
              <a:t>b.	For Israel</a:t>
            </a:r>
            <a:endParaRPr lang="en-US" sz="3700" b="1" dirty="0">
              <a:solidFill>
                <a:srgbClr val="FFFFCC"/>
              </a:solidFill>
              <a:effectLst/>
              <a:ea typeface="Calibri" panose="020F0502020204030204" pitchFamily="34" charset="0"/>
              <a:cs typeface="Arial" panose="020B0604020202020204" pitchFamily="34" charset="0"/>
            </a:endParaRPr>
          </a:p>
          <a:p>
            <a:pPr marL="744538" marR="0" indent="-515938" algn="l">
              <a:lnSpc>
                <a:spcPct val="110000"/>
              </a:lnSpc>
              <a:spcBef>
                <a:spcPts val="0"/>
              </a:spcBef>
              <a:spcAft>
                <a:spcPts val="600"/>
              </a:spcAft>
              <a:buAutoNum type="arabicParenBoth"/>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700" b="1" dirty="0">
                <a:solidFill>
                  <a:srgbClr val="FFFFCC"/>
                </a:solidFill>
                <a:ea typeface="MS Gothic" panose="020B0609070205080204" pitchFamily="49" charset="-128"/>
              </a:rPr>
              <a:t>It guaranteed for Israel a divinely appointed vice-regent through whom the blessing of God would extend to the entire nation and YHWH’s covenant with them would be kept running smoothly.</a:t>
            </a:r>
          </a:p>
          <a:p>
            <a:pPr marR="0" indent="0" algn="l">
              <a:lnSpc>
                <a:spcPct val="110000"/>
              </a:lnSpc>
              <a:spcBef>
                <a:spcPts val="0"/>
              </a:spcBef>
              <a:spcAft>
                <a:spcPts val="6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700" b="1" i="0" u="none" strike="noStrike" baseline="0" dirty="0">
                <a:solidFill>
                  <a:srgbClr val="FFFFCC"/>
                </a:solidFill>
                <a:cs typeface="SBL BibLit" panose="02000000000000000000" pitchFamily="2" charset="-79"/>
              </a:rPr>
              <a:t>And who is like your people Israel, the one nation on earth whom God went to redeem to be his people, making himself a name </a:t>
            </a:r>
            <a:r>
              <a:rPr lang="en-US" sz="3700" b="1" i="0" u="none" strike="noStrike" baseline="30000" dirty="0">
                <a:solidFill>
                  <a:srgbClr val="FFFFCC"/>
                </a:solidFill>
                <a:cs typeface="SBL BibLit" panose="02000000000000000000" pitchFamily="2" charset="-79"/>
              </a:rPr>
              <a:t>b</a:t>
            </a:r>
            <a:r>
              <a:rPr lang="en-US" sz="3700" b="1" i="0" u="none" strike="noStrike" baseline="0" dirty="0">
                <a:solidFill>
                  <a:srgbClr val="FFFFCC"/>
                </a:solidFill>
                <a:cs typeface="SBL BibLit" panose="02000000000000000000" pitchFamily="2" charset="-79"/>
              </a:rPr>
              <a:t>and doing for them</a:t>
            </a:r>
            <a:r>
              <a:rPr lang="en-US" sz="3700" b="1" i="0" u="none" strike="noStrike" baseline="30000" dirty="0">
                <a:solidFill>
                  <a:srgbClr val="FFFFCC"/>
                </a:solidFill>
                <a:cs typeface="SBL BibLit" panose="02000000000000000000" pitchFamily="2" charset="-79"/>
              </a:rPr>
              <a:t> </a:t>
            </a:r>
            <a:r>
              <a:rPr lang="en-US" sz="3700" b="1" i="0" u="none" strike="noStrike" baseline="0" dirty="0">
                <a:solidFill>
                  <a:srgbClr val="FFFFCC"/>
                </a:solidFill>
                <a:cs typeface="SBL BibLit" panose="02000000000000000000" pitchFamily="2" charset="-79"/>
              </a:rPr>
              <a:t>great and awesome things by driving out before your people,</a:t>
            </a:r>
            <a:r>
              <a:rPr lang="en-US" sz="3700" b="1" i="0" u="none" strike="noStrike" baseline="30000" dirty="0">
                <a:solidFill>
                  <a:srgbClr val="FFFFCC"/>
                </a:solidFill>
                <a:cs typeface="SBL BibLit" panose="02000000000000000000" pitchFamily="2" charset="-79"/>
              </a:rPr>
              <a:t> </a:t>
            </a:r>
            <a:r>
              <a:rPr lang="en-US" sz="3700" b="1" i="0" u="none" strike="noStrike" baseline="0" dirty="0">
                <a:solidFill>
                  <a:srgbClr val="FFFFCC"/>
                </a:solidFill>
                <a:cs typeface="SBL BibLit" panose="02000000000000000000" pitchFamily="2" charset="-79"/>
              </a:rPr>
              <a:t>whom you redeemed for yourself from Egypt, a nation and its gods? And you established for yourself your people Israel to be your people forever. And you, O YHWH, became their God. (2 Sam 7:24–25).</a:t>
            </a:r>
          </a:p>
        </p:txBody>
      </p:sp>
    </p:spTree>
    <p:extLst>
      <p:ext uri="{BB962C8B-B14F-4D97-AF65-F5344CB8AC3E}">
        <p14:creationId xmlns:p14="http://schemas.microsoft.com/office/powerpoint/2010/main" val="176653603"/>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479613" y="466164"/>
            <a:ext cx="5813612" cy="6311154"/>
          </a:xfrm>
        </p:spPr>
        <p:txBody>
          <a:bodyPr>
            <a:normAutofit lnSpcReduction="10000"/>
          </a:bodyPr>
          <a:lstStyle/>
          <a:p>
            <a:pPr marR="0" indent="0" algn="l">
              <a:lnSpc>
                <a:spcPct val="120000"/>
              </a:lnSpc>
              <a:spcBef>
                <a:spcPts val="0"/>
              </a:spcBef>
              <a:spcAft>
                <a:spcPts val="6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400" b="1" i="0" u="none" strike="noStrike" baseline="0" dirty="0">
                <a:solidFill>
                  <a:srgbClr val="FFFFCC"/>
                </a:solidFill>
                <a:cs typeface="SBL BibLit" panose="02000000000000000000" pitchFamily="2" charset="-79"/>
              </a:rPr>
              <a:t>Later prophets would speak of the Davidic rule as YHWH’s “signet,” the symbol of his claim to Israel. (Jer 22:24, Jehoiachin/Jeconiah; Hag 2:23, Zerubbabel). But it was ultimately not primarily about </a:t>
            </a:r>
            <a:r>
              <a:rPr lang="en-US" sz="3400" b="1" dirty="0">
                <a:solidFill>
                  <a:srgbClr val="FFFFCC"/>
                </a:solidFill>
                <a:cs typeface="SBL BibLit" panose="02000000000000000000" pitchFamily="2" charset="-79"/>
              </a:rPr>
              <a:t>David, any more than YHWH had created the world expressly for Adam.</a:t>
            </a:r>
            <a:endParaRPr lang="en-US" sz="3400" b="1" i="0" u="none" strike="noStrike" baseline="0" dirty="0">
              <a:solidFill>
                <a:srgbClr val="FFFFCC"/>
              </a:solidFill>
              <a:cs typeface="SBL BibLit" panose="02000000000000000000" pitchFamily="2" charset="-79"/>
            </a:endParaRPr>
          </a:p>
          <a:p>
            <a:pPr marL="0" indent="0">
              <a:buNone/>
            </a:pPr>
            <a:endParaRPr lang="en-US" dirty="0"/>
          </a:p>
        </p:txBody>
      </p:sp>
      <p:pic>
        <p:nvPicPr>
          <p:cNvPr id="2" name="Content Placeholder 4" descr="Diagram&#10;&#10;Description automatically generated">
            <a:extLst>
              <a:ext uri="{FF2B5EF4-FFF2-40B4-BE49-F238E27FC236}">
                <a16:creationId xmlns:a16="http://schemas.microsoft.com/office/drawing/2014/main" id="{AB07A21D-831A-4EED-9D9C-887BBFFDFF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93225" y="528918"/>
            <a:ext cx="5615138" cy="5495364"/>
          </a:xfrm>
          <a:prstGeom prst="rect">
            <a:avLst/>
          </a:prstGeom>
        </p:spPr>
      </p:pic>
    </p:spTree>
    <p:extLst>
      <p:ext uri="{BB962C8B-B14F-4D97-AF65-F5344CB8AC3E}">
        <p14:creationId xmlns:p14="http://schemas.microsoft.com/office/powerpoint/2010/main" val="799891890"/>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212650" y="1020726"/>
            <a:ext cx="11780875" cy="5756592"/>
          </a:xfrm>
        </p:spPr>
        <p:txBody>
          <a:bodyPr>
            <a:normAutofit fontScale="77500" lnSpcReduction="20000"/>
          </a:bodyPr>
          <a:lstStyle/>
          <a:p>
            <a:pPr marL="1030288" marR="0" indent="-1030288">
              <a:lnSpc>
                <a:spcPct val="110000"/>
              </a:lnSpc>
              <a:spcBef>
                <a:spcPts val="0"/>
              </a:spcBef>
              <a:spcAft>
                <a:spcPts val="600"/>
              </a:spcAft>
              <a:buNone/>
              <a:tabLst>
                <a:tab pos="573088" algn="l"/>
                <a:tab pos="1030288" algn="l"/>
                <a:tab pos="1143000" algn="l"/>
                <a:tab pos="1371600" algn="l"/>
                <a:tab pos="1600200" algn="l"/>
              </a:tabLst>
            </a:pPr>
            <a:r>
              <a:rPr lang="en-US" sz="3800" b="1" dirty="0">
                <a:solidFill>
                  <a:srgbClr val="FFFFCC"/>
                </a:solidFill>
                <a:effectLst/>
                <a:ea typeface="MS Gothic" panose="020B0609070205080204" pitchFamily="49" charset="-128"/>
                <a:cs typeface="Calibri" panose="020F0502020204030204" pitchFamily="34" charset="0"/>
              </a:rPr>
              <a:t>b.	For Israel</a:t>
            </a:r>
            <a:endParaRPr lang="en-US" sz="3800" b="1" dirty="0">
              <a:solidFill>
                <a:srgbClr val="FFFFCC"/>
              </a:solidFill>
              <a:effectLst/>
              <a:ea typeface="Calibri" panose="020F0502020204030204" pitchFamily="34" charset="0"/>
              <a:cs typeface="Arial" panose="020B0604020202020204" pitchFamily="34" charset="0"/>
            </a:endParaRPr>
          </a:p>
          <a:p>
            <a:pPr marL="1316038" marR="0" indent="-742950" algn="l">
              <a:lnSpc>
                <a:spcPct val="110000"/>
              </a:lnSpc>
              <a:spcBef>
                <a:spcPts val="0"/>
              </a:spcBef>
              <a:spcAft>
                <a:spcPts val="600"/>
              </a:spcAft>
              <a:buAutoNum type="arabicParenBoth"/>
              <a:tabLst>
                <a:tab pos="0" algn="l"/>
                <a:tab pos="1143000" algn="l"/>
                <a:tab pos="1147763" algn="l"/>
                <a:tab pos="1371600" algn="l"/>
                <a:tab pos="1600200" algn="l"/>
              </a:tabLst>
            </a:pPr>
            <a:r>
              <a:rPr lang="en-US" sz="3800" b="1" dirty="0">
                <a:solidFill>
                  <a:srgbClr val="FFFFCC"/>
                </a:solidFill>
                <a:ea typeface="MS Gothic" panose="020B0609070205080204" pitchFamily="49" charset="-128"/>
              </a:rPr>
              <a:t>It guaranteed for Israel an divinely appointed vice-regent through whom the blessing of God would extend to the entire nation and YHWH’s covenant with them would be kept running smoothly.</a:t>
            </a:r>
          </a:p>
          <a:p>
            <a:pPr marL="1316038" marR="0" indent="-742950" algn="l">
              <a:lnSpc>
                <a:spcPct val="120000"/>
              </a:lnSpc>
              <a:spcBef>
                <a:spcPts val="0"/>
              </a:spcBef>
              <a:spcAft>
                <a:spcPts val="600"/>
              </a:spcAft>
              <a:buAutoNum type="arabicParenBoth"/>
              <a:tabLst>
                <a:tab pos="0" algn="l"/>
                <a:tab pos="1143000" algn="l"/>
                <a:tab pos="1147763" algn="l"/>
                <a:tab pos="1371600" algn="l"/>
                <a:tab pos="1600200" algn="l"/>
              </a:tabLst>
            </a:pPr>
            <a:r>
              <a:rPr lang="en-US" sz="3800" b="1" dirty="0">
                <a:solidFill>
                  <a:srgbClr val="FFFFCC"/>
                </a:solidFill>
                <a:effectLst/>
                <a:ea typeface="MS Gothic" panose="020B0609070205080204" pitchFamily="49" charset="-128"/>
              </a:rPr>
              <a:t>It confirmed YHWH’s earlier promise to provide Israel with a king of his own choosing (Deut 17:14–20) and anticipated the coming of the greatest David of all. We find evidence of thi</a:t>
            </a:r>
            <a:r>
              <a:rPr lang="en-US" sz="3800" b="1" dirty="0">
                <a:solidFill>
                  <a:srgbClr val="FFFFCC"/>
                </a:solidFill>
                <a:ea typeface="MS Gothic" panose="020B0609070205080204" pitchFamily="49" charset="-128"/>
              </a:rPr>
              <a:t>s hope in </a:t>
            </a:r>
            <a:r>
              <a:rPr lang="en-US" sz="3800" b="1" dirty="0">
                <a:solidFill>
                  <a:srgbClr val="FFFFCC"/>
                </a:solidFill>
                <a:effectLst/>
                <a:ea typeface="MS Gothic" panose="020B0609070205080204" pitchFamily="49" charset="-128"/>
              </a:rPr>
              <a:t>dozens of references and allusions in the First Testament.</a:t>
            </a:r>
          </a:p>
          <a:p>
            <a:pPr marL="1317625" marR="0" indent="0" algn="l">
              <a:lnSpc>
                <a:spcPct val="110000"/>
              </a:lnSpc>
              <a:spcBef>
                <a:spcPts val="0"/>
              </a:spcBef>
              <a:spcAft>
                <a:spcPts val="600"/>
              </a:spcAft>
              <a:buNone/>
              <a:tabLst>
                <a:tab pos="0" algn="l"/>
                <a:tab pos="1317625" algn="l"/>
                <a:tab pos="1600200" algn="l"/>
                <a:tab pos="1944688" algn="l"/>
              </a:tabLst>
            </a:pPr>
            <a:r>
              <a:rPr lang="en-US" sz="3800" b="1" dirty="0">
                <a:solidFill>
                  <a:srgbClr val="FFFFCC"/>
                </a:solidFill>
                <a:ea typeface="MS Gothic" panose="020B0609070205080204" pitchFamily="49" charset="-128"/>
              </a:rPr>
              <a:t>(a)	</a:t>
            </a:r>
            <a:r>
              <a:rPr lang="en-US" sz="3800" b="1" dirty="0">
                <a:solidFill>
                  <a:srgbClr val="FFFFCC"/>
                </a:solidFill>
                <a:effectLst/>
                <a:ea typeface="MS Gothic" panose="020B0609070205080204" pitchFamily="49" charset="-128"/>
                <a:cs typeface="Calibri" panose="020F0502020204030204" pitchFamily="34" charset="0"/>
              </a:rPr>
              <a:t>The Deuteronomistic History</a:t>
            </a:r>
          </a:p>
          <a:p>
            <a:pPr marL="1998663" indent="0">
              <a:lnSpc>
                <a:spcPct val="110000"/>
              </a:lnSpc>
              <a:spcBef>
                <a:spcPts val="0"/>
              </a:spcBef>
              <a:spcAft>
                <a:spcPts val="600"/>
              </a:spcAft>
              <a:buNone/>
              <a:tabLst>
                <a:tab pos="457200" algn="l"/>
                <a:tab pos="914400" algn="l"/>
                <a:tab pos="1143000" algn="l"/>
                <a:tab pos="1371600" algn="l"/>
                <a:tab pos="1600200" algn="l"/>
              </a:tabLst>
            </a:pPr>
            <a:r>
              <a:rPr lang="en-US" sz="3800" b="1" dirty="0">
                <a:solidFill>
                  <a:srgbClr val="FFFFCC"/>
                </a:solidFill>
                <a:effectLst/>
                <a:ea typeface="MS Gothic" panose="020B0609070205080204" pitchFamily="49" charset="-128"/>
                <a:cs typeface="Calibri" panose="020F0502020204030204" pitchFamily="34" charset="0"/>
              </a:rPr>
              <a:t>2 Sam 23:5; 1 Kgs 2:4 (“May he establish his word.”); 3:3–9; 8:12–26; 9:3–6; 10:9; 11:9–13; 11:31–39; 14:8–9; 15:4; 21:4–7.</a:t>
            </a:r>
            <a:endParaRPr lang="en-US" sz="3800" b="1" dirty="0">
              <a:solidFill>
                <a:srgbClr val="FFFFCC"/>
              </a:solidFill>
              <a:effectLst/>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314400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591671" y="672353"/>
            <a:ext cx="10838329" cy="6185647"/>
          </a:xfrm>
        </p:spPr>
        <p:txBody>
          <a:bodyPr>
            <a:normAutofit/>
          </a:bodyPr>
          <a:lstStyle/>
          <a:p>
            <a:pPr marL="514350" indent="-514350">
              <a:lnSpc>
                <a:spcPct val="100000"/>
              </a:lnSpc>
              <a:spcBef>
                <a:spcPts val="0"/>
              </a:spcBef>
              <a:spcAft>
                <a:spcPts val="1200"/>
              </a:spcAft>
              <a:buAutoNum type="arabicPeriod" startAt="3"/>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Recognize that although the biblical books tell interesting stories about interesting people, in the mind of all the authors the primary character is God.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Davd’s</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life is not preserved in the books of Samuel so we may perform psychological analyses of his character, but to illustrate how the hand of God works in history, performing his purposes and achieving his goals. As in all ancient Near Eastern historiography, in the First Testament the perspective is always theological.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47805212"/>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623047" y="466164"/>
            <a:ext cx="10945906" cy="6311154"/>
          </a:xfrm>
        </p:spPr>
        <p:txBody>
          <a:bodyPr>
            <a:normAutofit fontScale="92500" lnSpcReduction="10000"/>
          </a:bodyPr>
          <a:lstStyle/>
          <a:p>
            <a:pPr marL="1604963" marR="0" indent="-690563">
              <a:lnSpc>
                <a:spcPct val="120000"/>
              </a:lnSpc>
              <a:spcBef>
                <a:spcPts val="0"/>
              </a:spcBef>
              <a:spcAft>
                <a:spcPts val="600"/>
              </a:spcAft>
              <a:buAutoNum type="alphaLcParenBoth" startAt="2"/>
              <a:tabLst>
                <a:tab pos="228600" algn="l"/>
                <a:tab pos="457200" algn="l"/>
                <a:tab pos="798513" algn="l"/>
                <a:tab pos="1371600" algn="l"/>
                <a:tab pos="1600200" algn="l"/>
              </a:tabLst>
            </a:pPr>
            <a:r>
              <a:rPr lang="en-US" sz="3400" b="1" dirty="0">
                <a:solidFill>
                  <a:srgbClr val="FFFFCC"/>
                </a:solidFill>
                <a:effectLst/>
                <a:ea typeface="MS Gothic" panose="020B0609070205080204" pitchFamily="49" charset="-128"/>
                <a:cs typeface="Calibri" panose="020F0502020204030204" pitchFamily="34" charset="0"/>
              </a:rPr>
              <a:t>The Psalter</a:t>
            </a:r>
          </a:p>
          <a:p>
            <a:pPr marL="573088" indent="0">
              <a:lnSpc>
                <a:spcPct val="120000"/>
              </a:lnSpc>
              <a:spcBef>
                <a:spcPts val="0"/>
              </a:spcBef>
              <a:spcAft>
                <a:spcPts val="600"/>
              </a:spcAft>
              <a:buNone/>
              <a:tabLst>
                <a:tab pos="228600" algn="l"/>
                <a:tab pos="457200" algn="l"/>
                <a:tab pos="798513" algn="l"/>
                <a:tab pos="914400" algn="l"/>
                <a:tab pos="1143000" algn="l"/>
                <a:tab pos="1371600" algn="l"/>
                <a:tab pos="1600200" algn="l"/>
              </a:tabLst>
            </a:pPr>
            <a:r>
              <a:rPr lang="en-US" sz="3400" b="1" dirty="0">
                <a:solidFill>
                  <a:srgbClr val="FFFFCC"/>
                </a:solidFill>
                <a:effectLst/>
                <a:ea typeface="MS Gothic" panose="020B0609070205080204" pitchFamily="49" charset="-128"/>
                <a:cs typeface="Calibri" panose="020F0502020204030204" pitchFamily="34" charset="0"/>
              </a:rPr>
              <a:t>					Psalm 2; 18:49–50; 45; 89; 132:10–18.</a:t>
            </a:r>
            <a:endParaRPr lang="en-US" sz="3400" b="1" dirty="0">
              <a:solidFill>
                <a:srgbClr val="FFFFCC"/>
              </a:solidFill>
              <a:effectLst/>
              <a:ea typeface="Calibri" panose="020F0502020204030204" pitchFamily="34" charset="0"/>
              <a:cs typeface="Arial" panose="020B0604020202020204" pitchFamily="34" charset="0"/>
            </a:endParaRPr>
          </a:p>
          <a:p>
            <a:pPr marL="573088" marR="0" indent="0">
              <a:lnSpc>
                <a:spcPct val="120000"/>
              </a:lnSpc>
              <a:spcBef>
                <a:spcPts val="0"/>
              </a:spcBef>
              <a:spcAft>
                <a:spcPts val="600"/>
              </a:spcAft>
              <a:buNone/>
              <a:tabLst>
                <a:tab pos="228600" algn="l"/>
                <a:tab pos="457200" algn="l"/>
                <a:tab pos="798513" algn="l"/>
                <a:tab pos="914400" algn="l"/>
                <a:tab pos="1143000" algn="l"/>
                <a:tab pos="1371600" algn="l"/>
                <a:tab pos="1600200" algn="l"/>
              </a:tabLst>
            </a:pPr>
            <a:r>
              <a:rPr lang="en-US" sz="3400" b="1" dirty="0">
                <a:solidFill>
                  <a:srgbClr val="FFFFCC"/>
                </a:solidFill>
                <a:effectLst/>
                <a:ea typeface="MS Gothic" panose="020B0609070205080204" pitchFamily="49" charset="-128"/>
                <a:cs typeface="Calibri" panose="020F0502020204030204" pitchFamily="34" charset="0"/>
              </a:rPr>
              <a:t>		(c)		The Prophets</a:t>
            </a:r>
            <a:endParaRPr lang="en-US" sz="3400" b="1" dirty="0">
              <a:solidFill>
                <a:srgbClr val="FFFFCC"/>
              </a:solidFill>
              <a:ea typeface="Calibri" panose="020F0502020204030204" pitchFamily="34" charset="0"/>
              <a:cs typeface="Arial" panose="020B0604020202020204" pitchFamily="34" charset="0"/>
            </a:endParaRPr>
          </a:p>
          <a:p>
            <a:pPr marL="1604963" marR="0" indent="0">
              <a:lnSpc>
                <a:spcPct val="120000"/>
              </a:lnSpc>
              <a:spcBef>
                <a:spcPts val="0"/>
              </a:spcBef>
              <a:spcAft>
                <a:spcPts val="600"/>
              </a:spcAft>
              <a:buNone/>
              <a:tabLst>
                <a:tab pos="228600" algn="l"/>
                <a:tab pos="573088" algn="l"/>
                <a:tab pos="1143000" algn="l"/>
                <a:tab pos="1147763" algn="l"/>
                <a:tab pos="1371600" algn="l"/>
                <a:tab pos="1600200" algn="l"/>
              </a:tabLst>
            </a:pPr>
            <a:r>
              <a:rPr lang="en-US" sz="3400" b="1" dirty="0">
                <a:solidFill>
                  <a:srgbClr val="FFFFCC"/>
                </a:solidFill>
                <a:effectLst/>
                <a:ea typeface="MS Gothic" panose="020B0609070205080204" pitchFamily="49" charset="-128"/>
                <a:cs typeface="Calibri" panose="020F0502020204030204" pitchFamily="34" charset="0"/>
              </a:rPr>
              <a:t>Isa 9:7; 11:1–10; 16:5; 55:3; Jer 23:5–6; 30:9; 33:14–17; Ezek 34:22–32; 37:23–28; Hos 3:5; Amos 9:11; Mic 5:2–5; Zech 12:7–14.</a:t>
            </a:r>
            <a:endParaRPr lang="en-US" sz="3400" b="1" dirty="0">
              <a:solidFill>
                <a:srgbClr val="FFFFCC"/>
              </a:solidFill>
              <a:effectLst/>
              <a:ea typeface="Calibri" panose="020F0502020204030204" pitchFamily="34" charset="0"/>
              <a:cs typeface="Arial" panose="020B0604020202020204" pitchFamily="34" charset="0"/>
            </a:endParaRPr>
          </a:p>
          <a:p>
            <a:pPr marL="45720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ea typeface="MS Gothic" panose="020B0609070205080204" pitchFamily="49" charset="-128"/>
                <a:cs typeface="Calibri" panose="020F0502020204030204" pitchFamily="34" charset="0"/>
              </a:rPr>
              <a:t>David’s divinely inspired exclamation—”And this is the Torah for humanity!—laid the foundation for the universalizing of th</a:t>
            </a:r>
            <a:r>
              <a:rPr lang="en-US" sz="3400" b="1" dirty="0">
                <a:solidFill>
                  <a:srgbClr val="FFFFCC"/>
                </a:solidFill>
                <a:ea typeface="MS Gothic" panose="020B0609070205080204" pitchFamily="49" charset="-128"/>
                <a:cs typeface="Calibri" panose="020F0502020204030204" pitchFamily="34" charset="0"/>
              </a:rPr>
              <a:t>e messianic hope in the First Testament. Indeed a</a:t>
            </a:r>
            <a:r>
              <a:rPr lang="en-US" sz="3400" b="1" dirty="0">
                <a:solidFill>
                  <a:srgbClr val="FFFFCC"/>
                </a:solidFill>
                <a:effectLst/>
                <a:ea typeface="MS Gothic" panose="020B0609070205080204" pitchFamily="49" charset="-128"/>
                <a:cs typeface="Calibri" panose="020F0502020204030204" pitchFamily="34" charset="0"/>
              </a:rPr>
              <a:t>ll Israel’s and the world’s hopes came to be wrapped up in the anticipated restoration of the house of David.</a:t>
            </a:r>
            <a:endParaRPr lang="en-US" sz="3400" b="1" dirty="0">
              <a:solidFill>
                <a:srgbClr val="FFFFCC"/>
              </a:solidFill>
              <a:effectLst/>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10604463"/>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1735D-677E-0831-2E06-2F82D69FF67A}"/>
              </a:ext>
            </a:extLst>
          </p:cNvPr>
          <p:cNvSpPr>
            <a:spLocks noGrp="1"/>
          </p:cNvSpPr>
          <p:nvPr>
            <p:ph idx="1"/>
          </p:nvPr>
        </p:nvSpPr>
        <p:spPr>
          <a:xfrm>
            <a:off x="623047" y="1568824"/>
            <a:ext cx="10945906" cy="5208494"/>
          </a:xfrm>
        </p:spPr>
        <p:txBody>
          <a:bodyPr>
            <a:normAutofit/>
          </a:bodyPr>
          <a:lstStyle/>
          <a:p>
            <a:pPr marL="457200" marR="0" indent="-45720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For the New Testament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Matt 1:1–20; 2:2; 2:6; 9:27; 12:23; 15:22; 20:30–31; 21:9,15; 22:41–46; Luke 1:32–33; 1:68–73; 2:1–11; 19:38; 20:41–44; 23:2–3, 35–39; John 7:41–42; 19:33,35; 18:39; 19:1–2; 19:13–15; 19:19–20; 19:38–39; Acts 2:22–36; 4:25–28; 7:46–50; 13:21–23,33–36; etc.</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9683254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244549" y="914400"/>
            <a:ext cx="11546958" cy="5943600"/>
          </a:xfrm>
        </p:spPr>
        <p:txBody>
          <a:bodyPr>
            <a:normAutofit lnSpcReduction="10000"/>
          </a:bodyPr>
          <a:lstStyle/>
          <a:p>
            <a:pPr marL="45720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narrative texts are accounts of divine involvement in human affairs and human’s response to God/the gods. To us this is a matter of faith not history! To the ancients it was both. The presupposition in Israel was that YHWH was sovereign over history: he initiates it; he controls it; he determines its outcome. Therefore, historical events are his acts. </a:t>
            </a:r>
          </a:p>
          <a:p>
            <a:pPr marL="45720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Compare the accounts of the death of Saul in 1 Sam 31:4 and 1 Chron 10:13–14, or the cause of the exile of the Northern Kingdom in 2 Kings 17, or the explanation of Job’s disasters in Job 42:11.</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941703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770965" y="925033"/>
            <a:ext cx="10659035" cy="5932967"/>
          </a:xfrm>
        </p:spPr>
        <p:txBody>
          <a:bodyPr>
            <a:normAutofit/>
          </a:bodyPr>
          <a:lstStyle/>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Humans play a secondary role in historical events. As the images of God, their function is to rule the world on God’s behalf; they are accountable to him. Furthermore, while they are free to do what they decide, their works are such that God’s purposes are always met.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Biblical narrative is essentially historical preaching. Human history is the sermon text for preaching the truth of God. </a:t>
            </a:r>
          </a:p>
          <a:p>
            <a:pPr marL="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Cf. John 20:31. For this reason the Jewish Canon calls the Joshua–Kings corpus “The Former Prophets.”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224936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770965" y="1048871"/>
            <a:ext cx="10659035" cy="5809129"/>
          </a:xfrm>
        </p:spPr>
        <p:txBody>
          <a:bodyPr>
            <a:normAutofit/>
          </a:bodyPr>
          <a:lstStyle/>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First Testament narratives Israel has a unique role to play, not because of her superior morality (Deut 9) or native genius (Deut 4:6–7; 7:7–8), but because of her election by God and the divine concern for the world. This small people had a missionary function (cf. the Patriarchal Promise; Exodus 19; Deuteronomy 7).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965321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770965" y="765543"/>
            <a:ext cx="10784541" cy="5644221"/>
          </a:xfrm>
        </p:spPr>
        <p:txBody>
          <a:bodyPr>
            <a:normAutofit lnSpcReduction="10000"/>
          </a:bodyPr>
          <a:lstStyle/>
          <a:p>
            <a:pPr marL="514350" marR="0" indent="-514350">
              <a:lnSpc>
                <a:spcPct val="107000"/>
              </a:lnSpc>
              <a:spcBef>
                <a:spcPts val="0"/>
              </a:spcBef>
              <a:spcAft>
                <a:spcPts val="600"/>
              </a:spcAft>
              <a:buAutoNum type="arabicPeriod" startAt="4"/>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We need to let the text say what it wants to say. This means we work hard at trying to figure out what the author intended, rather than letting it mean what we want it to mean. But this applies to all kinds of literature. We must treat the Scriptures the same way. For example, the context of Josh 2:21 must determine the meaning of Rahab’s scarlet cord. We must not let our own Christological or socio-political concerns or even our interest in application deflect us from the author’s intention.</a:t>
            </a:r>
          </a:p>
          <a:p>
            <a:pPr marL="514350" marR="0" indent="-514350">
              <a:lnSpc>
                <a:spcPct val="107000"/>
              </a:lnSpc>
              <a:spcBef>
                <a:spcPts val="0"/>
              </a:spcBef>
              <a:spcAft>
                <a:spcPts val="600"/>
              </a:spcAft>
              <a:buAutoNum type="arabicPeriod" startAt="4"/>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664411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770965" y="430306"/>
            <a:ext cx="10784541" cy="6212541"/>
          </a:xfrm>
        </p:spPr>
        <p:txBody>
          <a:bodyPr>
            <a:normAutofit lnSpcReduction="10000"/>
          </a:bodyPr>
          <a:lstStyle/>
          <a:p>
            <a:pPr marL="514350" indent="-514350">
              <a:lnSpc>
                <a:spcPct val="107000"/>
              </a:lnSpc>
              <a:spcBef>
                <a:spcPts val="0"/>
              </a:spcBef>
              <a:spcAft>
                <a:spcPts val="600"/>
              </a:spcAft>
              <a:buAutoNum type="arabicPeriod" startAt="5"/>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We must assume the First Testament narrative was written to make sense. The literary results are intentional and meaningful, not chaotic, random, accidental. The books are not a mystery that requires a special key to break the secret code. The authors wrote in human language. </a:t>
            </a:r>
          </a:p>
          <a:p>
            <a:pPr marL="45720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Therefore the words, sentences, literary styles were deliberately employed to make sense. This is essence of all communication. Do not assume the meaning of the texts will come to life only when you have found the mystical key.</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336127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770965" y="744071"/>
            <a:ext cx="10784541" cy="5898776"/>
          </a:xfrm>
        </p:spPr>
        <p:txBody>
          <a:bodyPr>
            <a:normAutofit/>
          </a:bodyPr>
          <a:lstStyle/>
          <a:p>
            <a:pPr marL="514350" indent="-514350">
              <a:lnSpc>
                <a:spcPct val="100000"/>
              </a:lnSpc>
              <a:spcBef>
                <a:spcPts val="0"/>
              </a:spcBef>
              <a:spcAft>
                <a:spcPts val="1200"/>
              </a:spcAft>
              <a:buAutoNum type="arabicPeriod" startAt="6"/>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We must assume some sort of organic progression in the theological and cultural concepts reflected in First Testament narrative. Each author builds on previous tradition and knowledge. For him this was represented in antecedent revelation and antecedent scripture. We must always ask what beliefs and understandings inform this text.</a:t>
            </a:r>
          </a:p>
          <a:p>
            <a:pPr marL="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730284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a:extLst>
              <a:ext uri="{FF2B5EF4-FFF2-40B4-BE49-F238E27FC236}">
                <a16:creationId xmlns:a16="http://schemas.microsoft.com/office/drawing/2014/main" id="{1D753CED-5C7F-4E3E-860F-29540FAFDDAF}"/>
              </a:ext>
            </a:extLst>
          </p:cNvPr>
          <p:cNvSpPr>
            <a:spLocks noGrp="1" noChangeArrowheads="1"/>
          </p:cNvSpPr>
          <p:nvPr>
            <p:ph type="body" idx="1"/>
          </p:nvPr>
        </p:nvSpPr>
        <p:spPr>
          <a:xfrm>
            <a:off x="1981200" y="609601"/>
            <a:ext cx="4114800" cy="5516563"/>
          </a:xfrm>
        </p:spPr>
        <p:txBody>
          <a:bodyPr/>
          <a:lstStyle/>
          <a:p>
            <a:pPr marL="0" indent="0" algn="ctr">
              <a:buNone/>
            </a:pPr>
            <a:endParaRPr lang="en-US" altLang="en-US" dirty="0"/>
          </a:p>
          <a:p>
            <a:pPr marL="0" indent="0" algn="ctr">
              <a:buNone/>
            </a:pPr>
            <a:endParaRPr lang="en-US" altLang="en-US" sz="4000" b="1" dirty="0"/>
          </a:p>
          <a:p>
            <a:pPr marL="0" indent="0" algn="ctr">
              <a:buNone/>
            </a:pPr>
            <a:r>
              <a:rPr lang="en-US" altLang="en-US" sz="4000" b="1" dirty="0">
                <a:solidFill>
                  <a:srgbClr val="FFFFCC"/>
                </a:solidFill>
              </a:rPr>
              <a:t>Organic</a:t>
            </a:r>
          </a:p>
          <a:p>
            <a:pPr marL="0" indent="0" algn="ctr">
              <a:buNone/>
            </a:pPr>
            <a:r>
              <a:rPr lang="en-US" altLang="en-US" sz="4000" b="1" dirty="0">
                <a:solidFill>
                  <a:srgbClr val="FFFFCC"/>
                </a:solidFill>
              </a:rPr>
              <a:t> Progression </a:t>
            </a:r>
          </a:p>
          <a:p>
            <a:pPr marL="0" indent="0" algn="ctr">
              <a:buNone/>
            </a:pPr>
            <a:r>
              <a:rPr lang="en-US" altLang="en-US" sz="4000" b="1" dirty="0">
                <a:solidFill>
                  <a:srgbClr val="FFFFCC"/>
                </a:solidFill>
              </a:rPr>
              <a:t>of </a:t>
            </a:r>
          </a:p>
          <a:p>
            <a:pPr marL="0" indent="0" algn="ctr">
              <a:buNone/>
            </a:pPr>
            <a:r>
              <a:rPr lang="en-US" altLang="en-US" sz="4000" b="1" dirty="0">
                <a:solidFill>
                  <a:srgbClr val="FFFFCC"/>
                </a:solidFill>
              </a:rPr>
              <a:t>Revelation</a:t>
            </a:r>
          </a:p>
        </p:txBody>
      </p:sp>
      <p:pic>
        <p:nvPicPr>
          <p:cNvPr id="5123" name="Picture 19" descr="MCNA00032_0000[1]">
            <a:extLst>
              <a:ext uri="{FF2B5EF4-FFF2-40B4-BE49-F238E27FC236}">
                <a16:creationId xmlns:a16="http://schemas.microsoft.com/office/drawing/2014/main" id="{27687AB2-4282-48EF-B735-DFFC02E2BC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1" y="381001"/>
            <a:ext cx="3451225" cy="600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770965" y="744071"/>
            <a:ext cx="10784541" cy="5898776"/>
          </a:xfrm>
        </p:spPr>
        <p:txBody>
          <a:bodyPr>
            <a:normAutofit/>
          </a:bodyPr>
          <a:lstStyle/>
          <a:p>
            <a:pPr marL="514350" indent="-514350">
              <a:lnSpc>
                <a:spcPct val="100000"/>
              </a:lnSpc>
              <a:spcBef>
                <a:spcPts val="0"/>
              </a:spcBef>
              <a:spcAft>
                <a:spcPts val="1200"/>
              </a:spcAft>
              <a:buAutoNum type="arabicPeriod" startAt="7"/>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We must interpret biblical historiography/narrative within the context of broader ancient Near Eastern historiography. Biblical authors wrote according to the literary conventions of the ancient Near Eastern cultures, not modern western standards. Among the conventions was the universal belief that if people sin they will be punished by the gods, but they expect the gods to bless them for extra-ordinary acts of piety.</a:t>
            </a:r>
          </a:p>
          <a:p>
            <a:pPr marL="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2757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304" y="717124"/>
            <a:ext cx="10799498" cy="5423752"/>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495300" y="2064727"/>
            <a:ext cx="10858500" cy="2154436"/>
          </a:xfrm>
          <a:prstGeom prst="rect">
            <a:avLst/>
          </a:prstGeom>
          <a:noFill/>
        </p:spPr>
        <p:txBody>
          <a:bodyPr wrap="square" rtlCol="0">
            <a:spAutoFit/>
          </a:bodyPr>
          <a:lstStyle/>
          <a:p>
            <a:pPr algn="ctr"/>
            <a:r>
              <a:rPr lang="en-US" sz="5400" b="1" dirty="0">
                <a:solidFill>
                  <a:srgbClr val="220000"/>
                </a:solidFill>
                <a:latin typeface="Matura MT Script Capitals" panose="03020802060602070202" pitchFamily="66" charset="0"/>
              </a:rPr>
              <a:t>Lesson 11</a:t>
            </a:r>
          </a:p>
          <a:p>
            <a:pPr algn="ctr"/>
            <a:r>
              <a:rPr lang="en-US" sz="4000" b="1" dirty="0">
                <a:solidFill>
                  <a:srgbClr val="220000"/>
                </a:solidFill>
                <a:latin typeface="Matura MT Script Capitals" panose="03020802060602070202" pitchFamily="66" charset="0"/>
              </a:rPr>
              <a:t>Interpreting Historiographic Writings</a:t>
            </a:r>
          </a:p>
          <a:p>
            <a:pPr algn="ctr"/>
            <a:r>
              <a:rPr lang="en-US" sz="4000" b="1" dirty="0">
                <a:solidFill>
                  <a:srgbClr val="220000"/>
                </a:solidFill>
                <a:latin typeface="Matura MT Script Capitals" panose="03020802060602070202" pitchFamily="66" charset="0"/>
              </a:rPr>
              <a:t>of the First Testament </a:t>
            </a:r>
            <a:endParaRPr lang="en-US" sz="2400" b="1" dirty="0">
              <a:solidFill>
                <a:srgbClr val="220000"/>
              </a:solidFill>
              <a:latin typeface="Matura MT Script Capitals" panose="03020802060602070202" pitchFamily="66" charset="0"/>
            </a:endParaRPr>
          </a:p>
        </p:txBody>
      </p:sp>
    </p:spTree>
    <p:extLst>
      <p:ext uri="{BB962C8B-B14F-4D97-AF65-F5344CB8AC3E}">
        <p14:creationId xmlns:p14="http://schemas.microsoft.com/office/powerpoint/2010/main" val="21514144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563526" y="1190847"/>
            <a:ext cx="11281143" cy="5353388"/>
          </a:xfrm>
        </p:spPr>
        <p:txBody>
          <a:bodyPr>
            <a:normAutofit fontScale="85000" lnSpcReduction="10000"/>
          </a:bodyPr>
          <a:lstStyle/>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However, these common features should not blur us to the contrast between biblical and extra-biblical approaches to history. In orthodox Israel only YHWH the God of Israel exists. There are no other gods. This is a monotheistic system, in contrast to the ubiquitous conflicts among the deities that determine the destinies of nations in the surrounding world. </a:t>
            </a:r>
          </a:p>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Lst>
            </a:pPr>
            <a:r>
              <a:rPr lang="en-US" sz="37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And YHWH will not be manipulated with astrological or sorcerous techniques to perform the will of human beings. Only in the Bible are historians interested in the customs, relationships, experiences, and particularly the speech of real life, ordinary people.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644171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770965" y="466164"/>
            <a:ext cx="10784541" cy="6185647"/>
          </a:xfrm>
        </p:spPr>
        <p:txBody>
          <a:bodyPr>
            <a:normAutofit/>
          </a:bodyPr>
          <a:lstStyle/>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These are not primarily stories about important officials like kings and priests. Only the Israelites developed a sense of national self-consciousness and mission. They were keenly aware that they were a chosen nation, called by God for the sake of the world. </a:t>
            </a:r>
          </a:p>
          <a:p>
            <a:pPr marL="0" indent="0">
              <a:lnSpc>
                <a:spcPct val="11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Other nations were occasionally aware of who they were, but nothing in the ancient Near East compares with Israel’s self-consciousness national traditions. And only Israel developed a definite eschatology—the view that history is going somewhere, the present is not the climax of history</a:t>
            </a:r>
            <a:r>
              <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rPr>
              <a: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716133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770965" y="735106"/>
            <a:ext cx="10784541" cy="5916705"/>
          </a:xfrm>
        </p:spPr>
        <p:txBody>
          <a:bodyPr>
            <a:norm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The Categories of Israel’s Historiographic Writings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Even a casual reader will recognize that the historical writings of the First Testament vary greatly in style, intention, and content. </a:t>
            </a: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Some accounts appear relatively secular (the book of Esther never mentions God); others are overtly theological (Joshua). Scholars generally distinguish among three kinds of historical writings—based on style and content: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873596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244549" y="669851"/>
            <a:ext cx="11310957" cy="6098502"/>
          </a:xfrm>
        </p:spPr>
        <p:txBody>
          <a:bodyPr>
            <a:normAutofit/>
          </a:bodyPr>
          <a:lstStyle/>
          <a:p>
            <a:pPr marL="514350" marR="0" indent="-514350">
              <a:lnSpc>
                <a:spcPct val="100000"/>
              </a:lnSpc>
              <a:spcBef>
                <a:spcPts val="0"/>
              </a:spcBef>
              <a:spcAft>
                <a:spcPts val="1200"/>
              </a:spcAft>
              <a:buAutoNum type="arabicPeriod"/>
              <a:tabLst>
                <a:tab pos="341313"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“Deuteronomistic History” </a:t>
            </a:r>
          </a:p>
          <a:p>
            <a:pPr marL="457200" marR="0" indent="0">
              <a:lnSpc>
                <a:spcPct val="100000"/>
              </a:lnSpc>
              <a:spcBef>
                <a:spcPts val="0"/>
              </a:spcBef>
              <a:spcAft>
                <a:spcPts val="1200"/>
              </a:spcAft>
              <a:buNone/>
              <a:tabLst>
                <a:tab pos="341313"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category consists of Joshua, Judges, 1 &amp; 2 Samuel, 1 &amp; 2 Kings [and Ruth]. In the Hebrew Bible these books are classified as “The Former Prophets.” They are referred to as the “Deuteronomistic history” because throughout they reflect the theology of Deuteronomy and often imitate its style. Some think the same person or persons wrote all these books, but it is preferable to imagine that all of them were thoroughly familiar with the Torah, especially Deuteronomy, and they looked at Israel’s experiences through the lens of this book.</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62825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770965" y="1013012"/>
            <a:ext cx="10784541" cy="5755341"/>
          </a:xfrm>
        </p:spPr>
        <p:txBody>
          <a:bodyPr>
            <a:normAutofit/>
          </a:bodyPr>
          <a:lstStyle/>
          <a:p>
            <a:pPr marL="514350" marR="0" indent="-514350">
              <a:lnSpc>
                <a:spcPct val="100000"/>
              </a:lnSpc>
              <a:spcBef>
                <a:spcPts val="0"/>
              </a:spcBef>
              <a:spcAft>
                <a:spcPts val="1200"/>
              </a:spcAft>
              <a:buAutoNum type="arabicPeriod" startAt="2"/>
              <a:tabLst>
                <a:tab pos="341313"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“Chronistic History” </a:t>
            </a:r>
          </a:p>
          <a:p>
            <a:pPr marL="457200" marR="0" indent="0">
              <a:lnSpc>
                <a:spcPct val="100000"/>
              </a:lnSpc>
              <a:spcBef>
                <a:spcPts val="0"/>
              </a:spcBef>
              <a:spcAft>
                <a:spcPts val="1200"/>
              </a:spcAft>
              <a:buNone/>
              <a:tabLst>
                <a:tab pos="341313"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“Chronistic History” consists of 1 &amp; 2 Chronicles, Ezra, and Nehemiah. These books were written later and reflect in particular the perspective of the priests who became more influential in Jerusalem in the Persian Period after the Jews returned from exile in Babylon.</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662611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276446" y="627321"/>
            <a:ext cx="11653283" cy="6141032"/>
          </a:xfrm>
        </p:spPr>
        <p:txBody>
          <a:bodyPr>
            <a:noAutofit/>
          </a:bodyPr>
          <a:lstStyle/>
          <a:p>
            <a:pPr marL="514350" indent="-514350">
              <a:lnSpc>
                <a:spcPct val="100000"/>
              </a:lnSpc>
              <a:spcBef>
                <a:spcPts val="0"/>
              </a:spcBef>
              <a:spcAft>
                <a:spcPts val="1200"/>
              </a:spcAft>
              <a:buAutoNum type="arabicPeriod" startAt="3"/>
              <a:tabLst>
                <a:tab pos="341313"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Two Outliers</a:t>
            </a:r>
          </a:p>
          <a:p>
            <a:pPr marL="457200" indent="0">
              <a:lnSpc>
                <a:spcPct val="100000"/>
              </a:lnSpc>
              <a:spcBef>
                <a:spcPts val="0"/>
              </a:spcBef>
              <a:spcAft>
                <a:spcPts val="1200"/>
              </a:spcAft>
              <a:buNone/>
              <a:tabLst>
                <a:tab pos="341313"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Ruth and Esther represent short but beautiful and inspiring literary pieces, written independently of the other books. In the Hebrew canon they are included in the third part, “the Writings.” However, I think this is unfortunate, especially for Ruth. The Greek Septuagint provides the earliest witness to the arrangement of the books of the Hebrew Bible. </a:t>
            </a:r>
          </a:p>
          <a:p>
            <a:pPr marL="457200" indent="0">
              <a:lnSpc>
                <a:spcPct val="100000"/>
              </a:lnSpc>
              <a:spcBef>
                <a:spcPts val="0"/>
              </a:spcBef>
              <a:spcAft>
                <a:spcPts val="1200"/>
              </a:spcAft>
              <a:buNone/>
              <a:tabLst>
                <a:tab pos="341313"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As in our English translations, there Ruth occurs between Judges and Samuel, as if it was written to explain how YHWH’s chosen king, David, could emerge from the “cesspool” that was Israel in the dark days of the judges.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147167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645459" y="779928"/>
            <a:ext cx="10910047" cy="5988425"/>
          </a:xfrm>
        </p:spPr>
        <p:txBody>
          <a:bodyPr>
            <a:noAutofit/>
          </a:bodyPr>
          <a:lstStyle/>
          <a:p>
            <a:pPr marL="457200" indent="0">
              <a:lnSpc>
                <a:spcPct val="100000"/>
              </a:lnSpc>
              <a:spcBef>
                <a:spcPts val="0"/>
              </a:spcBef>
              <a:spcAft>
                <a:spcPts val="1200"/>
              </a:spcAft>
              <a:buNone/>
              <a:tabLst>
                <a:tab pos="341313"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Indeed, the main character Boaz embodies paradigmatically what Deuteronomy covenant righteousness looks like.</a:t>
            </a:r>
          </a:p>
          <a:p>
            <a:pPr marL="457200" indent="0">
              <a:lnSpc>
                <a:spcPct val="100000"/>
              </a:lnSpc>
              <a:spcBef>
                <a:spcPts val="0"/>
              </a:spcBef>
              <a:spcAft>
                <a:spcPts val="1200"/>
              </a:spcAft>
              <a:buNone/>
              <a:tabLst>
                <a:tab pos="341313"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endParaRPr>
          </a:p>
          <a:p>
            <a:pPr marL="457200" indent="0">
              <a:lnSpc>
                <a:spcPct val="100000"/>
              </a:lnSpc>
              <a:spcBef>
                <a:spcPts val="0"/>
              </a:spcBef>
              <a:spcAft>
                <a:spcPts val="1200"/>
              </a:spcAft>
              <a:buNone/>
              <a:tabLst>
                <a:tab pos="341313"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character Esther lived in the Persian world and definitely derives from a different context. Is it a wisdom text illustrating Proverbs 16:18?</a:t>
            </a:r>
          </a:p>
          <a:p>
            <a:pPr marL="457200" indent="457200">
              <a:lnSpc>
                <a:spcPct val="100000"/>
              </a:lnSpc>
              <a:spcBef>
                <a:spcPts val="0"/>
              </a:spcBef>
              <a:buNone/>
              <a:tabLst>
                <a:tab pos="341313" algn="l"/>
                <a:tab pos="457200" algn="l"/>
                <a:tab pos="685800" algn="l"/>
                <a:tab pos="914400" algn="l"/>
                <a:tab pos="1143000" algn="l"/>
                <a:tab pos="1371600" algn="l"/>
                <a:tab pos="1600200" algn="l"/>
              </a:tabLst>
            </a:pPr>
            <a:r>
              <a:rPr lang="en-US" sz="3400" b="1" i="0" u="none" strike="noStrike" baseline="0" dirty="0">
                <a:solidFill>
                  <a:srgbClr val="FFFFCC"/>
                </a:solidFill>
                <a:cs typeface="SBL BibLit" panose="02000000000000000000" pitchFamily="2" charset="-79"/>
              </a:rPr>
              <a:t>Pride goes before destruction, </a:t>
            </a:r>
          </a:p>
          <a:p>
            <a:pPr marL="457200" indent="457200">
              <a:lnSpc>
                <a:spcPct val="100000"/>
              </a:lnSpc>
              <a:spcBef>
                <a:spcPts val="0"/>
              </a:spcBef>
              <a:spcAft>
                <a:spcPts val="1200"/>
              </a:spcAft>
              <a:buNone/>
              <a:tabLst>
                <a:tab pos="341313" algn="l"/>
                <a:tab pos="457200" algn="l"/>
                <a:tab pos="685800" algn="l"/>
                <a:tab pos="914400" algn="l"/>
                <a:tab pos="1143000" algn="l"/>
                <a:tab pos="1371600" algn="l"/>
                <a:tab pos="1600200" algn="l"/>
              </a:tabLst>
            </a:pPr>
            <a:r>
              <a:rPr lang="en-US" sz="3400" b="1" i="0" u="none" strike="noStrike" baseline="0" dirty="0">
                <a:solidFill>
                  <a:srgbClr val="FFFFCC"/>
                </a:solidFill>
                <a:cs typeface="SBL BibLit" panose="02000000000000000000" pitchFamily="2" charset="-79"/>
              </a:rPr>
              <a:t>and a haughty spirit before a fall. </a:t>
            </a:r>
            <a:endParaRPr lang="en-US" sz="3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392997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BD934-45ED-D72C-856E-F998DFA3F950}"/>
              </a:ext>
            </a:extLst>
          </p:cNvPr>
          <p:cNvSpPr>
            <a:spLocks noGrp="1"/>
          </p:cNvSpPr>
          <p:nvPr>
            <p:ph type="title"/>
          </p:nvPr>
        </p:nvSpPr>
        <p:spPr/>
        <p:txBody>
          <a:bodyPr/>
          <a:lstStyle/>
          <a:p>
            <a:r>
              <a:rPr lang="en-US" b="1" dirty="0">
                <a:solidFill>
                  <a:srgbClr val="FFFFCC"/>
                </a:solidFill>
                <a:latin typeface="+mn-lt"/>
              </a:rPr>
              <a:t>Added Note on Authorship</a:t>
            </a:r>
          </a:p>
        </p:txBody>
      </p:sp>
      <p:sp>
        <p:nvSpPr>
          <p:cNvPr id="3" name="Content Placeholder 2">
            <a:extLst>
              <a:ext uri="{FF2B5EF4-FFF2-40B4-BE49-F238E27FC236}">
                <a16:creationId xmlns:a16="http://schemas.microsoft.com/office/drawing/2014/main" id="{7BA4DEAE-B2E2-0FB9-FDF0-E8ACC88EC919}"/>
              </a:ext>
            </a:extLst>
          </p:cNvPr>
          <p:cNvSpPr>
            <a:spLocks noGrp="1"/>
          </p:cNvSpPr>
          <p:nvPr>
            <p:ph idx="1"/>
          </p:nvPr>
        </p:nvSpPr>
        <p:spPr>
          <a:xfrm>
            <a:off x="838200" y="1506071"/>
            <a:ext cx="10515600" cy="4670892"/>
          </a:xfrm>
        </p:spPr>
        <p:txBody>
          <a:bodyPr>
            <a:normAutofit fontScale="92500"/>
          </a:bodyPr>
          <a:lstStyle/>
          <a:p>
            <a:pPr marL="0" indent="0">
              <a:lnSpc>
                <a:spcPct val="110000"/>
              </a:lnSpc>
              <a:spcBef>
                <a:spcPts val="0"/>
              </a:spcBef>
              <a:spcAft>
                <a:spcPts val="1200"/>
              </a:spcAft>
              <a:buNone/>
            </a:pPr>
            <a:r>
              <a:rPr lang="en-US" sz="3400" b="1" dirty="0">
                <a:solidFill>
                  <a:srgbClr val="FFFFCC"/>
                </a:solidFill>
              </a:rPr>
              <a:t>As was the case in almost all ancient Near Eastern literary texts, none of the books in this collection of historiographic writings identifies its author. In keeping with Jewish tradition, which identifies these books as “the former prophets” the authors of these books relied on prophetic records and were themselves inspired by God to assess the events and characters they described from prophetic (Deuteronomistic History) and priestly (Chronistic History).</a:t>
            </a:r>
          </a:p>
        </p:txBody>
      </p:sp>
    </p:spTree>
    <p:extLst>
      <p:ext uri="{BB962C8B-B14F-4D97-AF65-F5344CB8AC3E}">
        <p14:creationId xmlns:p14="http://schemas.microsoft.com/office/powerpoint/2010/main" val="15224317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p:txBody>
          <a:bodyPr>
            <a:normAutofit/>
          </a:bodyPr>
          <a:lstStyle/>
          <a:p>
            <a:pPr marL="0" indent="0">
              <a:buNone/>
            </a:pPr>
            <a:endParaRPr lang="en-US" sz="3400" b="1" dirty="0">
              <a:solidFill>
                <a:srgbClr val="FFFFCC"/>
              </a:solidFill>
              <a:effectLst/>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2142962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266" y="385483"/>
            <a:ext cx="11663467" cy="5857656"/>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496555" y="1391106"/>
            <a:ext cx="10979524" cy="2954655"/>
          </a:xfrm>
          <a:prstGeom prst="rect">
            <a:avLst/>
          </a:prstGeom>
          <a:noFill/>
        </p:spPr>
        <p:txBody>
          <a:bodyPr wrap="square" rtlCol="0">
            <a:spAutoFit/>
          </a:bodyPr>
          <a:lstStyle/>
          <a:p>
            <a:pPr algn="ctr"/>
            <a:r>
              <a:rPr lang="en-US" sz="5400" b="1" dirty="0">
                <a:solidFill>
                  <a:srgbClr val="230000"/>
                </a:solidFill>
                <a:latin typeface="Matura MT Script Capitals" panose="03020802060602070202" pitchFamily="66" charset="0"/>
              </a:rPr>
              <a:t>Lesson 12</a:t>
            </a:r>
          </a:p>
          <a:p>
            <a:pPr marL="0" marR="0" algn="ctr">
              <a:spcBef>
                <a:spcPts val="0"/>
              </a:spcBef>
              <a:spcAft>
                <a:spcPts val="0"/>
              </a:spcAft>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4400" b="1" dirty="0">
                <a:solidFill>
                  <a:srgbClr val="230000"/>
                </a:solidFill>
                <a:effectLst/>
                <a:latin typeface="Matura MT Script Capitals" panose="03020802060602070202" pitchFamily="66" charset="0"/>
                <a:ea typeface="MS Gothic" panose="020B0609070205080204" pitchFamily="49" charset="-128"/>
              </a:rPr>
              <a:t>Two Contrasting Images </a:t>
            </a:r>
          </a:p>
          <a:p>
            <a:pPr marL="0" marR="0" algn="ctr">
              <a:spcBef>
                <a:spcPts val="0"/>
              </a:spcBef>
              <a:spcAft>
                <a:spcPts val="0"/>
              </a:spcAft>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4400" b="1" dirty="0">
                <a:solidFill>
                  <a:srgbClr val="230000"/>
                </a:solidFill>
                <a:effectLst/>
                <a:latin typeface="Matura MT Script Capitals" panose="03020802060602070202" pitchFamily="66" charset="0"/>
                <a:ea typeface="MS Gothic" panose="020B0609070205080204" pitchFamily="49" charset="-128"/>
              </a:rPr>
              <a:t>of the People of YHWH</a:t>
            </a:r>
          </a:p>
          <a:p>
            <a:pPr marL="0" marR="0" algn="ctr">
              <a:spcBef>
                <a:spcPts val="0"/>
              </a:spcBef>
              <a:spcAft>
                <a:spcPts val="0"/>
              </a:spcAft>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4400" b="1" dirty="0">
                <a:solidFill>
                  <a:srgbClr val="230000"/>
                </a:solidFill>
                <a:effectLst/>
                <a:latin typeface="Matura MT Script Capitals" panose="03020802060602070202" pitchFamily="66" charset="0"/>
                <a:ea typeface="MS Gothic" panose="020B0609070205080204" pitchFamily="49" charset="-128"/>
              </a:rPr>
              <a:t>in t</a:t>
            </a:r>
            <a:r>
              <a:rPr lang="en-US" sz="3600" b="1" dirty="0">
                <a:solidFill>
                  <a:srgbClr val="230000"/>
                </a:solidFill>
                <a:latin typeface="Matura MT Script Capitals" panose="03020802060602070202" pitchFamily="66" charset="0"/>
                <a:ea typeface="MS Gothic" panose="020B0609070205080204" pitchFamily="49" charset="-128"/>
              </a:rPr>
              <a:t>he Books of </a:t>
            </a:r>
            <a:r>
              <a:rPr lang="en-US" sz="3600" b="1" dirty="0">
                <a:solidFill>
                  <a:srgbClr val="230000"/>
                </a:solidFill>
                <a:effectLst/>
                <a:latin typeface="Matura MT Script Capitals" panose="03020802060602070202" pitchFamily="66" charset="0"/>
                <a:ea typeface="MS Gothic" panose="020B0609070205080204" pitchFamily="49" charset="-128"/>
              </a:rPr>
              <a:t>Judges and Ruth</a:t>
            </a:r>
            <a:endParaRPr lang="en-US" sz="3600" b="1" dirty="0">
              <a:solidFill>
                <a:srgbClr val="230000"/>
              </a:solidFill>
              <a:effectLst/>
              <a:latin typeface="Matura MT Script Capitals" panose="03020802060602070202" pitchFamily="66" charset="0"/>
              <a:ea typeface="Times New Roman" panose="02020603050405020304" pitchFamily="18" charset="0"/>
            </a:endParaRPr>
          </a:p>
        </p:txBody>
      </p:sp>
    </p:spTree>
    <p:extLst>
      <p:ext uri="{BB962C8B-B14F-4D97-AF65-F5344CB8AC3E}">
        <p14:creationId xmlns:p14="http://schemas.microsoft.com/office/powerpoint/2010/main" val="2956591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A6D09-26E4-FA67-1592-36D8A1E5E0B0}"/>
              </a:ext>
            </a:extLst>
          </p:cNvPr>
          <p:cNvSpPr>
            <a:spLocks noGrp="1"/>
          </p:cNvSpPr>
          <p:nvPr>
            <p:ph type="title"/>
          </p:nvPr>
        </p:nvSpPr>
        <p:spPr>
          <a:xfrm>
            <a:off x="838200" y="415161"/>
            <a:ext cx="10515600" cy="1325563"/>
          </a:xfrm>
        </p:spPr>
        <p:txBody>
          <a:bodyPr>
            <a:normAutofit/>
          </a:bodyPr>
          <a:lstStyle/>
          <a:p>
            <a:pPr marL="573088" indent="-573088"/>
            <a:r>
              <a:rPr lang="en-US" sz="3400" b="1" dirty="0">
                <a:solidFill>
                  <a:srgbClr val="FFFFCC"/>
                </a:solidFill>
                <a:latin typeface="+mn-lt"/>
              </a:rPr>
              <a:t>A.	</a:t>
            </a:r>
            <a:r>
              <a:rPr lang="en-US" sz="3400" b="1" dirty="0">
                <a:solidFill>
                  <a:srgbClr val="FFFFCC"/>
                </a:solidFill>
                <a:effectLst/>
                <a:latin typeface="+mn-lt"/>
                <a:ea typeface="Calibri" panose="020F0502020204030204" pitchFamily="34" charset="0"/>
                <a:cs typeface="Arial" panose="020B0604020202020204" pitchFamily="34" charset="0"/>
              </a:rPr>
              <a:t>Principles for Interpreting the Historiographic Writings of the First Testament</a:t>
            </a:r>
            <a:endParaRPr lang="en-US" sz="3400" b="1" dirty="0">
              <a:solidFill>
                <a:srgbClr val="FFFFCC"/>
              </a:solidFill>
              <a:latin typeface="+mn-lt"/>
            </a:endParaRPr>
          </a:p>
        </p:txBody>
      </p:sp>
      <p:sp>
        <p:nvSpPr>
          <p:cNvPr id="3" name="Content Placeholder 2">
            <a:extLst>
              <a:ext uri="{FF2B5EF4-FFF2-40B4-BE49-F238E27FC236}">
                <a16:creationId xmlns:a16="http://schemas.microsoft.com/office/drawing/2014/main" id="{BE0DF1FA-D3C8-8EFB-3D3A-28C5E5EFE481}"/>
              </a:ext>
            </a:extLst>
          </p:cNvPr>
          <p:cNvSpPr>
            <a:spLocks noGrp="1"/>
          </p:cNvSpPr>
          <p:nvPr>
            <p:ph idx="1"/>
          </p:nvPr>
        </p:nvSpPr>
        <p:spPr>
          <a:xfrm>
            <a:off x="138223" y="1818167"/>
            <a:ext cx="11748977" cy="4943648"/>
          </a:xfrm>
        </p:spPr>
        <p:txBody>
          <a:bodyPr>
            <a:normAutofit lnSpcReduction="10000"/>
          </a:bodyPr>
          <a:lstStyle/>
          <a:p>
            <a:pPr marL="514350" indent="-514350">
              <a:lnSpc>
                <a:spcPct val="110000"/>
              </a:lnSpc>
              <a:spcBef>
                <a:spcPts val="0"/>
              </a:spcBef>
              <a:spcAft>
                <a:spcPts val="1200"/>
              </a:spcAft>
              <a:buAutoNum type="arabicPeriod"/>
            </a:pPr>
            <a:r>
              <a:rPr lang="en-US" sz="3400" b="1" dirty="0">
                <a:solidFill>
                  <a:srgbClr val="FFFFCC"/>
                </a:solidFill>
                <a:effectLst/>
                <a:ea typeface="MS Gothic" panose="020B0609070205080204" pitchFamily="49" charset="-128"/>
                <a:cs typeface="Arial" panose="020B0604020202020204" pitchFamily="34" charset="0"/>
              </a:rPr>
              <a:t>Recognize that while the Spirit of God inspired all the writings of the First Testament, they represent ancient Hebrew literature. This means that they were written according to the conventions of the day. Literature is an art form, and authors are artists. To grasp their message requires an appreciation of their artistry, a recognition of the manner in which the author plays with words, ideas, imagery, author’s viewpoint, and much more. The writing of the historical books involved at least three major issues:</a:t>
            </a:r>
          </a:p>
        </p:txBody>
      </p:sp>
    </p:spTree>
    <p:extLst>
      <p:ext uri="{BB962C8B-B14F-4D97-AF65-F5344CB8AC3E}">
        <p14:creationId xmlns:p14="http://schemas.microsoft.com/office/powerpoint/2010/main" val="33514315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70819-2B33-0777-8C75-AFAC964526D7}"/>
              </a:ext>
            </a:extLst>
          </p:cNvPr>
          <p:cNvSpPr>
            <a:spLocks noGrp="1"/>
          </p:cNvSpPr>
          <p:nvPr>
            <p:ph type="title"/>
          </p:nvPr>
        </p:nvSpPr>
        <p:spPr>
          <a:xfrm>
            <a:off x="838200" y="365126"/>
            <a:ext cx="10515600" cy="1015440"/>
          </a:xfrm>
        </p:spPr>
        <p:txBody>
          <a:bodyPr>
            <a:normAutofit/>
          </a:bodyPr>
          <a:lstStyle/>
          <a:p>
            <a:pPr algn="ctr"/>
            <a:r>
              <a:rPr lang="en-US" sz="4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Joshua</a:t>
            </a:r>
            <a:endParaRPr lang="en-US" sz="4000" dirty="0">
              <a:solidFill>
                <a:srgbClr val="FFFFCC"/>
              </a:solidFill>
            </a:endParaRPr>
          </a:p>
        </p:txBody>
      </p:sp>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838200" y="1757082"/>
            <a:ext cx="10515600" cy="4419881"/>
          </a:xfrm>
        </p:spPr>
        <p:txBody>
          <a:bodyPr>
            <a:normAutofit/>
          </a:bodyPr>
          <a:lstStyle/>
          <a:p>
            <a:pPr marL="514350" indent="-514350">
              <a:lnSpc>
                <a:spcPct val="100000"/>
              </a:lnSpc>
              <a:spcBef>
                <a:spcPts val="0"/>
              </a:spcBef>
              <a:spcAft>
                <a:spcPts val="1200"/>
              </a:spcAft>
              <a:buAutoNum type="arabicPeriod"/>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Historical Context. </a:t>
            </a:r>
          </a:p>
          <a:p>
            <a:pPr marL="511175" indent="0">
              <a:lnSpc>
                <a:spcPct val="100000"/>
              </a:lnSpc>
              <a:spcBef>
                <a:spcPts val="0"/>
              </a:spcBef>
              <a:spcAft>
                <a:spcPts val="1200"/>
              </a:spcAft>
              <a:buNone/>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While the book of Joshua does not tell us clearly when and by whom it was written, the events covered occurred within a few years of the death of Moses. Although the primary character in the book is God, the book derives its name from the primary human figure, Joshua, “the servant of YHWH” (Judg 2:8) and successor to Moses.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889823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838200" y="806823"/>
            <a:ext cx="10515600" cy="4419881"/>
          </a:xfrm>
        </p:spPr>
        <p:txBody>
          <a:bodyPr>
            <a:normAutofit/>
          </a:bodyPr>
          <a:lstStyle/>
          <a:p>
            <a:pPr marL="514350" marR="0" indent="-514350">
              <a:lnSpc>
                <a:spcPct val="107000"/>
              </a:lnSpc>
              <a:spcBef>
                <a:spcPts val="0"/>
              </a:spcBef>
              <a:spcAft>
                <a:spcPts val="600"/>
              </a:spcAft>
              <a:buAutoNum type="arabicPeriod" startAt="2"/>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Theme and Purpose</a:t>
            </a:r>
          </a:p>
          <a:p>
            <a:pPr marL="1025525" marR="0" indent="-514350">
              <a:lnSpc>
                <a:spcPct val="107000"/>
              </a:lnSpc>
              <a:spcBef>
                <a:spcPts val="0"/>
              </a:spcBef>
              <a:spcAft>
                <a:spcPts val="600"/>
              </a:spcAft>
              <a:buAutoNum type="alphaLcPeriod"/>
              <a:tabLst>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To remind people in every age that YHWH’s gift of land and rest to the nation of Israel in fulfillment of the promises to the Patriarchs by means of the “Wars of YHWH.”</a:t>
            </a:r>
          </a:p>
          <a:p>
            <a:pPr marL="511175" marR="0" indent="0">
              <a:lnSpc>
                <a:spcPct val="107000"/>
              </a:lnSpc>
              <a:spcBef>
                <a:spcPts val="0"/>
              </a:spcBef>
              <a:spcAft>
                <a:spcPts val="600"/>
              </a:spcAft>
              <a:buNone/>
              <a:tabLst>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593513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1" y="542260"/>
            <a:ext cx="11923058" cy="6315740"/>
          </a:xfrm>
        </p:spPr>
        <p:txBody>
          <a:bodyPr>
            <a:normAutofit/>
          </a:bodyPr>
          <a:lstStyle/>
          <a:p>
            <a:pPr marR="0">
              <a:lnSpc>
                <a:spcPct val="11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Joshua 21:43–45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10000"/>
              </a:lnSpc>
              <a:spcBef>
                <a:spcPts val="0"/>
              </a:spcBef>
              <a:spcAft>
                <a:spcPts val="1200"/>
              </a:spcAft>
              <a:buNone/>
            </a:pPr>
            <a:r>
              <a:rPr lang="en-US" sz="3200" b="1" baseline="30000"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43</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So YHWH gave to Israel all the land he had sworn to give their ancestors, and they took possession of it and settled there. </a:t>
            </a:r>
            <a:r>
              <a:rPr lang="en-US" sz="3200" b="1" baseline="30000"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44</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And YHWH gave them rest on every side, just as he had solemnly promised their ancestors. None of their enemies could stand against them, for YHWH helped them conquer all their enemies. </a:t>
            </a:r>
          </a:p>
          <a:p>
            <a:pPr marL="457200" marR="0" indent="0">
              <a:lnSpc>
                <a:spcPct val="110000"/>
              </a:lnSpc>
              <a:spcBef>
                <a:spcPts val="0"/>
              </a:spcBef>
              <a:spcAft>
                <a:spcPts val="1200"/>
              </a:spcAft>
              <a:buNone/>
            </a:pPr>
            <a:r>
              <a:rPr lang="en-US" sz="3200" b="1" baseline="30000"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45</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Not a single one of all the good promises YHWH had given to the family of Israel was left unfulfilled; everything he had spoken came true. (NLT modified) This conclusion is reinforced by a proportional chart of the book and its structure—as we will see in a moment.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41237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493059" y="779929"/>
            <a:ext cx="11152094" cy="5916705"/>
          </a:xfrm>
        </p:spPr>
        <p:txBody>
          <a:bodyPr>
            <a:noAutofit/>
          </a:bodyPr>
          <a:lstStyle/>
          <a:p>
            <a:pPr marL="457200" marR="0" indent="-457200">
              <a:lnSpc>
                <a:spcPct val="120000"/>
              </a:lnSpc>
              <a:spcBef>
                <a:spcPts val="0"/>
              </a:spcBef>
              <a:spcAft>
                <a:spcPts val="1200"/>
              </a:spcAft>
              <a:buAutoNum type="arabicPeriod" startAt="2"/>
              <a:tabLst>
                <a:tab pos="228600" algn="l"/>
                <a:tab pos="627063" algn="l"/>
                <a:tab pos="685800" algn="l"/>
                <a:tab pos="914400" algn="l"/>
                <a:tab pos="1143000" algn="l"/>
                <a:tab pos="1371600" algn="l"/>
                <a:tab pos="1600200" algn="l"/>
              </a:tabLst>
            </a:pPr>
            <a:r>
              <a:rPr lang="en-US" sz="2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Theme and Purpose</a:t>
            </a:r>
          </a:p>
          <a:p>
            <a:pPr marL="971550" marR="0" indent="-514350">
              <a:lnSpc>
                <a:spcPct val="100000"/>
              </a:lnSpc>
              <a:spcBef>
                <a:spcPts val="0"/>
              </a:spcBef>
              <a:spcAft>
                <a:spcPts val="2400"/>
              </a:spcAft>
              <a:buAutoNum type="alphaLcPeriod"/>
              <a:tabLst>
                <a:tab pos="228600" algn="l"/>
                <a:tab pos="457200" algn="l"/>
                <a:tab pos="685800" algn="l"/>
                <a:tab pos="914400" algn="l"/>
                <a:tab pos="1143000" algn="l"/>
                <a:tab pos="1371600" algn="l"/>
                <a:tab pos="1600200" algn="l"/>
              </a:tabLst>
            </a:pPr>
            <a:r>
              <a:rPr lang="en-US" sz="2400" b="1" dirty="0">
                <a:solidFill>
                  <a:srgbClr val="FFFFCC"/>
                </a:solidFill>
                <a:effectLst/>
                <a:latin typeface="Calibri" panose="020F0502020204030204" pitchFamily="34" charset="0"/>
                <a:ea typeface="MS Gothic" panose="020B0609070205080204" pitchFamily="49" charset="-128"/>
              </a:rPr>
              <a:t>To remind people in every age that YHWH’s gift of land and rest to the nation.</a:t>
            </a:r>
          </a:p>
          <a:p>
            <a:pPr marL="971550" marR="0" indent="-514350">
              <a:lnSpc>
                <a:spcPct val="100000"/>
              </a:lnSpc>
              <a:spcBef>
                <a:spcPts val="0"/>
              </a:spcBef>
              <a:spcAft>
                <a:spcPts val="1200"/>
              </a:spcAft>
              <a:buAutoNum type="alphaLcPeriod" startAt="2"/>
              <a:tabLst>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To warn the people in the future not to forget the “Gospel” and abandon YHWH or his covenant. </a:t>
            </a:r>
            <a:r>
              <a:rPr lang="en-US" sz="3400" b="1" dirty="0">
                <a:solidFill>
                  <a:srgbClr val="FFFFCC"/>
                </a:solidFill>
                <a:effectLst/>
                <a:latin typeface="Calibri" panose="020F0502020204030204" pitchFamily="34" charset="0"/>
                <a:ea typeface="Calibri" panose="020F0502020204030204" pitchFamily="34" charset="0"/>
              </a:rPr>
              <a:t>Joshua 23:14–16</a:t>
            </a:r>
          </a:p>
        </p:txBody>
      </p:sp>
    </p:spTree>
    <p:extLst>
      <p:ext uri="{BB962C8B-B14F-4D97-AF65-F5344CB8AC3E}">
        <p14:creationId xmlns:p14="http://schemas.microsoft.com/office/powerpoint/2010/main" val="2870102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493059" y="116541"/>
            <a:ext cx="11152094" cy="6580094"/>
          </a:xfrm>
        </p:spPr>
        <p:txBody>
          <a:bodyPr>
            <a:normAutofit fontScale="47500" lnSpcReduction="20000"/>
          </a:bodyPr>
          <a:lstStyle/>
          <a:p>
            <a:pPr marL="457200" marR="0" indent="-457200">
              <a:lnSpc>
                <a:spcPct val="120000"/>
              </a:lnSpc>
              <a:spcBef>
                <a:spcPts val="0"/>
              </a:spcBef>
              <a:spcAft>
                <a:spcPts val="1200"/>
              </a:spcAft>
              <a:buAutoNum type="arabicPeriod" startAt="2"/>
              <a:tabLst>
                <a:tab pos="228600" algn="l"/>
                <a:tab pos="627063" algn="l"/>
                <a:tab pos="685800" algn="l"/>
                <a:tab pos="914400" algn="l"/>
                <a:tab pos="1143000" algn="l"/>
                <a:tab pos="1371600" algn="l"/>
                <a:tab pos="1600200" algn="l"/>
              </a:tabLst>
            </a:pPr>
            <a:r>
              <a:rPr lang="en-US" sz="3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Theme and Purpose</a:t>
            </a:r>
          </a:p>
          <a:p>
            <a:pPr marL="971550" marR="0" indent="-514350">
              <a:lnSpc>
                <a:spcPct val="120000"/>
              </a:lnSpc>
              <a:spcBef>
                <a:spcPts val="0"/>
              </a:spcBef>
              <a:spcAft>
                <a:spcPts val="1200"/>
              </a:spcAft>
              <a:buAutoNum type="alphaLcPeriod"/>
              <a:tabLst>
                <a:tab pos="228600" algn="l"/>
                <a:tab pos="457200" algn="l"/>
                <a:tab pos="685800" algn="l"/>
                <a:tab pos="914400" algn="l"/>
                <a:tab pos="1143000" algn="l"/>
                <a:tab pos="1371600" algn="l"/>
                <a:tab pos="1600200" algn="l"/>
              </a:tabLst>
            </a:pPr>
            <a:r>
              <a:rPr lang="en-US" sz="3100" b="1" dirty="0">
                <a:solidFill>
                  <a:srgbClr val="FFFFCC"/>
                </a:solidFill>
                <a:effectLst/>
                <a:latin typeface="Calibri" panose="020F0502020204030204" pitchFamily="34" charset="0"/>
                <a:ea typeface="MS Gothic" panose="020B0609070205080204" pitchFamily="49" charset="-128"/>
              </a:rPr>
              <a:t>To remind people in every age that YHWH’s gift of land and rest to the nation.</a:t>
            </a:r>
          </a:p>
          <a:p>
            <a:pPr marL="971550" marR="0" indent="-514350">
              <a:lnSpc>
                <a:spcPct val="120000"/>
              </a:lnSpc>
              <a:spcBef>
                <a:spcPts val="0"/>
              </a:spcBef>
              <a:spcAft>
                <a:spcPts val="1200"/>
              </a:spcAft>
              <a:buAutoNum type="alphaLcPeriod" startAt="2"/>
              <a:tabLst>
                <a:tab pos="457200" algn="l"/>
                <a:tab pos="685800" algn="l"/>
                <a:tab pos="914400" algn="l"/>
                <a:tab pos="1143000" algn="l"/>
                <a:tab pos="1371600" algn="l"/>
                <a:tab pos="1600200" algn="l"/>
              </a:tabLst>
            </a:pPr>
            <a:r>
              <a:rPr lang="en-US" sz="6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To warn the people in the future not to forget the “Gospel” and abandon YHWH or his covenant. </a:t>
            </a:r>
            <a:r>
              <a:rPr lang="en-US" sz="6200" b="1" dirty="0">
                <a:solidFill>
                  <a:srgbClr val="FFFFCC"/>
                </a:solidFill>
                <a:effectLst/>
                <a:latin typeface="Calibri" panose="020F0502020204030204" pitchFamily="34" charset="0"/>
                <a:ea typeface="Calibri" panose="020F0502020204030204" pitchFamily="34" charset="0"/>
              </a:rPr>
              <a:t>Joshua 23:14–16</a:t>
            </a:r>
          </a:p>
          <a:p>
            <a:pPr marL="457200" marR="0" indent="0">
              <a:lnSpc>
                <a:spcPct val="120000"/>
              </a:lnSpc>
              <a:spcBef>
                <a:spcPts val="0"/>
              </a:spcBef>
              <a:spcAft>
                <a:spcPts val="1200"/>
              </a:spcAft>
              <a:buNone/>
            </a:pPr>
            <a:r>
              <a:rPr lang="en-US" sz="6200" b="1" baseline="30000"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14 </a:t>
            </a:r>
            <a:r>
              <a:rPr lang="en-US" sz="6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Soon I will die, going the way of everything on earth. Deep in your hearts you know that every promise of YHWH your God has come true. Not a single one has failed! </a:t>
            </a:r>
          </a:p>
          <a:p>
            <a:pPr marL="457200" marR="0" indent="0">
              <a:lnSpc>
                <a:spcPct val="120000"/>
              </a:lnSpc>
              <a:spcBef>
                <a:spcPts val="0"/>
              </a:spcBef>
              <a:spcAft>
                <a:spcPts val="1200"/>
              </a:spcAft>
              <a:buNone/>
            </a:pPr>
            <a:r>
              <a:rPr lang="en-US" sz="6200" b="1" baseline="30000"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15</a:t>
            </a:r>
            <a:r>
              <a:rPr lang="en-US" sz="6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But as surely as YHWH your God has given you the good things he promised, he will also bring disaster on you if you disobey him. He will completely destroy you from this good land he has given you. </a:t>
            </a:r>
            <a:r>
              <a:rPr lang="en-US" sz="6200" b="1" baseline="30000"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16</a:t>
            </a:r>
            <a:r>
              <a:rPr lang="en-US" sz="6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If you break the covenant of YHWH your God by worshiping and serving other gods, his anger will burn against you, and you will quickly vanish from the good land he has given you. (NLT modified)</a:t>
            </a:r>
            <a:r>
              <a:rPr lang="en-US" sz="6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6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848753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B0AE3-0850-93CD-AF44-4CFA09824DFD}"/>
              </a:ext>
            </a:extLst>
          </p:cNvPr>
          <p:cNvSpPr>
            <a:spLocks noGrp="1"/>
          </p:cNvSpPr>
          <p:nvPr>
            <p:ph type="title"/>
          </p:nvPr>
        </p:nvSpPr>
        <p:spPr>
          <a:xfrm>
            <a:off x="5795683" y="339445"/>
            <a:ext cx="5421198" cy="6179110"/>
          </a:xfrm>
        </p:spPr>
        <p:txBody>
          <a:bodyPr/>
          <a:lstStyle/>
          <a:p>
            <a:r>
              <a:rPr lang="en-US" b="1" dirty="0">
                <a:solidFill>
                  <a:srgbClr val="FFFFCC"/>
                </a:solidFill>
                <a:latin typeface="+mn-lt"/>
              </a:rPr>
              <a:t>The Structure </a:t>
            </a:r>
            <a:br>
              <a:rPr lang="en-US" b="1" dirty="0">
                <a:solidFill>
                  <a:srgbClr val="FFFFCC"/>
                </a:solidFill>
                <a:latin typeface="+mn-lt"/>
              </a:rPr>
            </a:br>
            <a:r>
              <a:rPr lang="en-US" b="1" dirty="0">
                <a:solidFill>
                  <a:srgbClr val="FFFFCC"/>
                </a:solidFill>
                <a:latin typeface="+mn-lt"/>
              </a:rPr>
              <a:t>of the Book </a:t>
            </a:r>
            <a:br>
              <a:rPr lang="en-US" b="1" dirty="0">
                <a:solidFill>
                  <a:srgbClr val="FFFFCC"/>
                </a:solidFill>
                <a:latin typeface="+mn-lt"/>
              </a:rPr>
            </a:br>
            <a:r>
              <a:rPr lang="en-US" b="1" dirty="0">
                <a:solidFill>
                  <a:srgbClr val="FFFFCC"/>
                </a:solidFill>
                <a:latin typeface="+mn-lt"/>
              </a:rPr>
              <a:t>of Joshua</a:t>
            </a:r>
          </a:p>
        </p:txBody>
      </p:sp>
      <p:pic>
        <p:nvPicPr>
          <p:cNvPr id="8" name="Content Placeholder 7" descr="Timeline&#10;&#10;Description automatically generated">
            <a:extLst>
              <a:ext uri="{FF2B5EF4-FFF2-40B4-BE49-F238E27FC236}">
                <a16:creationId xmlns:a16="http://schemas.microsoft.com/office/drawing/2014/main" id="{8D7044A2-F8C1-7CC2-F824-2A35638A243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65261" y="119985"/>
            <a:ext cx="4540775" cy="6618030"/>
          </a:xfrm>
        </p:spPr>
      </p:pic>
    </p:spTree>
    <p:extLst>
      <p:ext uri="{BB962C8B-B14F-4D97-AF65-F5344CB8AC3E}">
        <p14:creationId xmlns:p14="http://schemas.microsoft.com/office/powerpoint/2010/main" val="15331572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B0AE3-0850-93CD-AF44-4CFA09824DFD}"/>
              </a:ext>
            </a:extLst>
          </p:cNvPr>
          <p:cNvSpPr>
            <a:spLocks noGrp="1"/>
          </p:cNvSpPr>
          <p:nvPr>
            <p:ph type="title"/>
          </p:nvPr>
        </p:nvSpPr>
        <p:spPr>
          <a:xfrm>
            <a:off x="5795683" y="339445"/>
            <a:ext cx="5421198" cy="6179110"/>
          </a:xfrm>
        </p:spPr>
        <p:txBody>
          <a:bodyPr/>
          <a:lstStyle/>
          <a:p>
            <a:r>
              <a:rPr lang="en-US" b="1" dirty="0">
                <a:solidFill>
                  <a:srgbClr val="FFFFCC"/>
                </a:solidFill>
                <a:latin typeface="+mn-lt"/>
              </a:rPr>
              <a:t>The Structure </a:t>
            </a:r>
            <a:br>
              <a:rPr lang="en-US" b="1" dirty="0">
                <a:solidFill>
                  <a:srgbClr val="FFFFCC"/>
                </a:solidFill>
                <a:latin typeface="+mn-lt"/>
              </a:rPr>
            </a:br>
            <a:r>
              <a:rPr lang="en-US" b="1" dirty="0">
                <a:solidFill>
                  <a:srgbClr val="FFFFCC"/>
                </a:solidFill>
                <a:latin typeface="+mn-lt"/>
              </a:rPr>
              <a:t>of the Book </a:t>
            </a:r>
            <a:br>
              <a:rPr lang="en-US" b="1" dirty="0">
                <a:solidFill>
                  <a:srgbClr val="FFFFCC"/>
                </a:solidFill>
                <a:latin typeface="+mn-lt"/>
              </a:rPr>
            </a:br>
            <a:r>
              <a:rPr lang="en-US" b="1" dirty="0">
                <a:solidFill>
                  <a:srgbClr val="FFFFCC"/>
                </a:solidFill>
                <a:latin typeface="+mn-lt"/>
              </a:rPr>
              <a:t>of Joshua</a:t>
            </a:r>
          </a:p>
        </p:txBody>
      </p:sp>
      <p:pic>
        <p:nvPicPr>
          <p:cNvPr id="8" name="Content Placeholder 7" descr="Timeline&#10;&#10;Description automatically generated">
            <a:extLst>
              <a:ext uri="{FF2B5EF4-FFF2-40B4-BE49-F238E27FC236}">
                <a16:creationId xmlns:a16="http://schemas.microsoft.com/office/drawing/2014/main" id="{8D7044A2-F8C1-7CC2-F824-2A35638A243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65261" y="119984"/>
            <a:ext cx="9864689" cy="14377459"/>
          </a:xfrm>
        </p:spPr>
      </p:pic>
    </p:spTree>
    <p:extLst>
      <p:ext uri="{BB962C8B-B14F-4D97-AF65-F5344CB8AC3E}">
        <p14:creationId xmlns:p14="http://schemas.microsoft.com/office/powerpoint/2010/main" val="5879442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B0AE3-0850-93CD-AF44-4CFA09824DFD}"/>
              </a:ext>
            </a:extLst>
          </p:cNvPr>
          <p:cNvSpPr>
            <a:spLocks noGrp="1"/>
          </p:cNvSpPr>
          <p:nvPr>
            <p:ph type="title"/>
          </p:nvPr>
        </p:nvSpPr>
        <p:spPr>
          <a:xfrm>
            <a:off x="5795683" y="339445"/>
            <a:ext cx="5421198" cy="6179110"/>
          </a:xfrm>
        </p:spPr>
        <p:txBody>
          <a:bodyPr/>
          <a:lstStyle/>
          <a:p>
            <a:r>
              <a:rPr lang="en-US" b="1" dirty="0">
                <a:solidFill>
                  <a:srgbClr val="FFFFCC"/>
                </a:solidFill>
                <a:latin typeface="+mn-lt"/>
              </a:rPr>
              <a:t>The Structure </a:t>
            </a:r>
            <a:br>
              <a:rPr lang="en-US" b="1" dirty="0">
                <a:solidFill>
                  <a:srgbClr val="FFFFCC"/>
                </a:solidFill>
                <a:latin typeface="+mn-lt"/>
              </a:rPr>
            </a:br>
            <a:r>
              <a:rPr lang="en-US" b="1" dirty="0">
                <a:solidFill>
                  <a:srgbClr val="FFFFCC"/>
                </a:solidFill>
                <a:latin typeface="+mn-lt"/>
              </a:rPr>
              <a:t>of the Book </a:t>
            </a:r>
            <a:br>
              <a:rPr lang="en-US" b="1" dirty="0">
                <a:solidFill>
                  <a:srgbClr val="FFFFCC"/>
                </a:solidFill>
                <a:latin typeface="+mn-lt"/>
              </a:rPr>
            </a:br>
            <a:r>
              <a:rPr lang="en-US" b="1" dirty="0">
                <a:solidFill>
                  <a:srgbClr val="FFFFCC"/>
                </a:solidFill>
                <a:latin typeface="+mn-lt"/>
              </a:rPr>
              <a:t>of Joshua</a:t>
            </a:r>
          </a:p>
        </p:txBody>
      </p:sp>
      <p:pic>
        <p:nvPicPr>
          <p:cNvPr id="8" name="Content Placeholder 7" descr="Timeline&#10;&#10;Description automatically generated">
            <a:extLst>
              <a:ext uri="{FF2B5EF4-FFF2-40B4-BE49-F238E27FC236}">
                <a16:creationId xmlns:a16="http://schemas.microsoft.com/office/drawing/2014/main" id="{8D7044A2-F8C1-7CC2-F824-2A35638A243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3911" y="-5768871"/>
            <a:ext cx="8607389" cy="12544986"/>
          </a:xfrm>
        </p:spPr>
      </p:pic>
    </p:spTree>
    <p:extLst>
      <p:ext uri="{BB962C8B-B14F-4D97-AF65-F5344CB8AC3E}">
        <p14:creationId xmlns:p14="http://schemas.microsoft.com/office/powerpoint/2010/main" val="2439772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F2DEC4E-1899-6854-BE75-64EEADDE06F1}"/>
              </a:ext>
            </a:extLst>
          </p:cNvPr>
          <p:cNvSpPr>
            <a:spLocks noGrp="1"/>
          </p:cNvSpPr>
          <p:nvPr>
            <p:ph idx="1"/>
          </p:nvPr>
        </p:nvSpPr>
        <p:spPr>
          <a:xfrm>
            <a:off x="5611906" y="1810871"/>
            <a:ext cx="5741894" cy="4366092"/>
          </a:xfrm>
        </p:spPr>
        <p:txBody>
          <a:bodyPr>
            <a:normAutofit/>
          </a:bodyPr>
          <a:lstStyle/>
          <a:p>
            <a:pPr marL="0" indent="0">
              <a:buNone/>
            </a:pPr>
            <a:br>
              <a:rPr lang="en-US" sz="3400" b="1" dirty="0">
                <a:solidFill>
                  <a:srgbClr val="FFFFCC"/>
                </a:solidFill>
              </a:rPr>
            </a:br>
            <a:r>
              <a:rPr lang="en-US" sz="3400" b="1" dirty="0">
                <a:solidFill>
                  <a:srgbClr val="FFFFCC"/>
                </a:solidFill>
              </a:rPr>
              <a:t>The Territorial Allotments </a:t>
            </a:r>
          </a:p>
          <a:p>
            <a:pPr marL="0" indent="0">
              <a:buNone/>
            </a:pPr>
            <a:r>
              <a:rPr lang="en-US" sz="3400" b="1" dirty="0">
                <a:solidFill>
                  <a:srgbClr val="FFFFCC"/>
                </a:solidFill>
              </a:rPr>
              <a:t>of the Twelve Tribes </a:t>
            </a:r>
          </a:p>
          <a:p>
            <a:pPr marL="0" indent="0">
              <a:buNone/>
            </a:pPr>
            <a:r>
              <a:rPr lang="en-US" sz="3400" b="1" dirty="0">
                <a:solidFill>
                  <a:srgbClr val="FFFFCC"/>
                </a:solidFill>
              </a:rPr>
              <a:t>of Israel</a:t>
            </a:r>
          </a:p>
        </p:txBody>
      </p:sp>
      <p:pic>
        <p:nvPicPr>
          <p:cNvPr id="1026" name="Picture 2" descr="Image">
            <a:extLst>
              <a:ext uri="{FF2B5EF4-FFF2-40B4-BE49-F238E27FC236}">
                <a16:creationId xmlns:a16="http://schemas.microsoft.com/office/drawing/2014/main" id="{8F166FD8-CEDF-3996-42A2-CA981E602F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71718"/>
            <a:ext cx="45085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15478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70819-2B33-0777-8C75-AFAC964526D7}"/>
              </a:ext>
            </a:extLst>
          </p:cNvPr>
          <p:cNvSpPr>
            <a:spLocks noGrp="1"/>
          </p:cNvSpPr>
          <p:nvPr>
            <p:ph type="title"/>
          </p:nvPr>
        </p:nvSpPr>
        <p:spPr>
          <a:xfrm>
            <a:off x="838200" y="365126"/>
            <a:ext cx="10515600" cy="1015440"/>
          </a:xfrm>
        </p:spPr>
        <p:txBody>
          <a:bodyPr>
            <a:normAutofit/>
          </a:bodyPr>
          <a:lstStyle/>
          <a:p>
            <a:pPr algn="ctr"/>
            <a:r>
              <a:rPr lang="en-US" sz="4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Judges</a:t>
            </a:r>
            <a:endParaRPr lang="en-US" sz="4000" dirty="0">
              <a:solidFill>
                <a:srgbClr val="FFFFCC"/>
              </a:solidFill>
            </a:endParaRPr>
          </a:p>
        </p:txBody>
      </p:sp>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838200" y="1380566"/>
            <a:ext cx="10515600" cy="5047128"/>
          </a:xfrm>
        </p:spPr>
        <p:txBody>
          <a:bodyPr>
            <a:normAutofit lnSpcReduction="10000"/>
          </a:bodyPr>
          <a:lstStyle/>
          <a:p>
            <a:pPr marL="514350" indent="-514350">
              <a:lnSpc>
                <a:spcPct val="120000"/>
              </a:lnSpc>
              <a:spcBef>
                <a:spcPts val="0"/>
              </a:spcBef>
              <a:spcAft>
                <a:spcPts val="1200"/>
              </a:spcAft>
              <a:buAutoNum type="arabicPeriod"/>
            </a:pPr>
            <a:r>
              <a:rPr lang="en-US" sz="3400" b="1" dirty="0">
                <a:solidFill>
                  <a:srgbClr val="FFFFCC"/>
                </a:solidFill>
                <a:effectLst/>
                <a:ea typeface="Calibri" panose="020F0502020204030204" pitchFamily="34" charset="0"/>
                <a:cs typeface="Arial" panose="020B0604020202020204" pitchFamily="34" charset="0"/>
              </a:rPr>
              <a:t>Historical Context. </a:t>
            </a:r>
          </a:p>
          <a:p>
            <a:pPr marL="457200" indent="0">
              <a:lnSpc>
                <a:spcPct val="120000"/>
              </a:lnSpc>
              <a:spcBef>
                <a:spcPts val="0"/>
              </a:spcBef>
              <a:spcAft>
                <a:spcPts val="1200"/>
              </a:spcAft>
              <a:buNone/>
            </a:pPr>
            <a:r>
              <a:rPr lang="en-US" sz="3400" b="1" dirty="0">
                <a:solidFill>
                  <a:srgbClr val="FFFFCC"/>
                </a:solidFill>
                <a:effectLst/>
                <a:ea typeface="Calibri" panose="020F0502020204030204" pitchFamily="34" charset="0"/>
                <a:cs typeface="Arial" panose="020B0604020202020204" pitchFamily="34" charset="0"/>
              </a:rPr>
              <a:t>According to Judg 2:6–10 the period covered by the book begins shortly after the death of Joshua. According to the later events involving the Philistines the end of the period covered must have been close to the coronation of Saul as king, because the same Philistine threat precipitated the people’s request for a king (1 Sam 8:1–2).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155863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555812" y="829339"/>
            <a:ext cx="10999694" cy="5840401"/>
          </a:xfrm>
        </p:spPr>
        <p:txBody>
          <a:bodyPr>
            <a:normAutofit fontScale="92500"/>
          </a:bodyPr>
          <a:lstStyle/>
          <a:p>
            <a:pPr marL="514350" indent="-514350">
              <a:lnSpc>
                <a:spcPct val="110000"/>
              </a:lnSpc>
              <a:spcBef>
                <a:spcPts val="0"/>
              </a:spcBef>
              <a:spcAft>
                <a:spcPts val="1200"/>
              </a:spcAft>
              <a:buAutoNum type="alphaLcPeriod"/>
            </a:pPr>
            <a:r>
              <a:rPr lang="en-US" sz="3400" b="1" dirty="0">
                <a:solidFill>
                  <a:srgbClr val="FFFFCC"/>
                </a:solidFill>
                <a:effectLst/>
                <a:ea typeface="MS Gothic" panose="020B0609070205080204" pitchFamily="49" charset="-128"/>
                <a:cs typeface="Arial" panose="020B0604020202020204" pitchFamily="34" charset="0"/>
              </a:rPr>
              <a:t>Selection. </a:t>
            </a:r>
          </a:p>
          <a:p>
            <a:pPr marL="457200" indent="0">
              <a:lnSpc>
                <a:spcPct val="110000"/>
              </a:lnSpc>
              <a:spcBef>
                <a:spcPts val="0"/>
              </a:spcBef>
              <a:spcAft>
                <a:spcPts val="1200"/>
              </a:spcAft>
              <a:buNone/>
            </a:pPr>
            <a:r>
              <a:rPr lang="en-US" sz="3400" b="1" dirty="0">
                <a:solidFill>
                  <a:srgbClr val="FFFFCC"/>
                </a:solidFill>
                <a:effectLst/>
                <a:ea typeface="MS Gothic" panose="020B0609070205080204" pitchFamily="49" charset="-128"/>
                <a:cs typeface="Arial" panose="020B0604020202020204" pitchFamily="34" charset="0"/>
              </a:rPr>
              <a:t>All artists make choices. The Holy Spirit guided the biblical writers in making decisions concerning what to include and what to leave out. This is admitted outrightly in John’s gospel 20:30–31. The episodes from Jesus’ life with which he deals have been carefully selected to develop a single thesis. We may also expect this in the First Testament narratives. Seldom do biblical authors attempt to be exhaustive. They pick and choose material that will support their theses. In this they are quite conscious of what they are doing.</a:t>
            </a:r>
          </a:p>
          <a:p>
            <a:pPr marL="514350" indent="-514350">
              <a:buAutoNum type="arabicParenBoth"/>
            </a:pPr>
            <a:endParaRPr lang="en-US" sz="3400" b="1" dirty="0">
              <a:solidFill>
                <a:srgbClr val="FFFFCC"/>
              </a:solidFill>
              <a:effectLst/>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0187188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70819-2B33-0777-8C75-AFAC964526D7}"/>
              </a:ext>
            </a:extLst>
          </p:cNvPr>
          <p:cNvSpPr>
            <a:spLocks noGrp="1"/>
          </p:cNvSpPr>
          <p:nvPr>
            <p:ph type="title"/>
          </p:nvPr>
        </p:nvSpPr>
        <p:spPr>
          <a:xfrm>
            <a:off x="838200" y="365126"/>
            <a:ext cx="10515600" cy="1015440"/>
          </a:xfrm>
        </p:spPr>
        <p:txBody>
          <a:bodyPr>
            <a:normAutofit/>
          </a:bodyPr>
          <a:lstStyle/>
          <a:p>
            <a:pPr algn="ctr"/>
            <a:r>
              <a:rPr lang="en-US" sz="4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Judges</a:t>
            </a:r>
            <a:endParaRPr lang="en-US" sz="4000" dirty="0">
              <a:solidFill>
                <a:srgbClr val="FFFFCC"/>
              </a:solidFill>
            </a:endParaRPr>
          </a:p>
        </p:txBody>
      </p:sp>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1021976" y="1380566"/>
            <a:ext cx="10331824" cy="5047128"/>
          </a:xfrm>
        </p:spPr>
        <p:txBody>
          <a:bodyPr>
            <a:normAutofit/>
          </a:bodyPr>
          <a:lstStyle/>
          <a:p>
            <a:pPr marL="0" indent="0">
              <a:lnSpc>
                <a:spcPct val="120000"/>
              </a:lnSpc>
              <a:spcBef>
                <a:spcPts val="0"/>
              </a:spcBef>
              <a:spcAft>
                <a:spcPts val="1200"/>
              </a:spcAft>
              <a:buNone/>
            </a:pPr>
            <a:r>
              <a:rPr lang="en-US" sz="3400" b="1" dirty="0">
                <a:solidFill>
                  <a:srgbClr val="FFFFCC"/>
                </a:solidFill>
                <a:effectLst/>
                <a:ea typeface="Calibri" panose="020F0502020204030204" pitchFamily="34" charset="0"/>
                <a:cs typeface="Arial" panose="020B0604020202020204" pitchFamily="34" charset="0"/>
              </a:rPr>
              <a:t>This period is generally called the “period of settlement,” when the newly arrived Israelites were trying to put down their roots in the Promised Land. But the reference to the captivity of the land in Judg 18:30 suggests the book was written much later, after the northern kingdom had gone into exile to Assyria in the seventh century BC.</a:t>
            </a:r>
          </a:p>
          <a:p>
            <a:pPr marL="0" indent="0">
              <a:lnSpc>
                <a:spcPct val="100000"/>
              </a:lnSpc>
              <a:spcBef>
                <a:spcPts val="0"/>
              </a:spcBef>
              <a:spcAft>
                <a:spcPts val="1200"/>
              </a:spcAft>
              <a:buNone/>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067450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744071" y="591671"/>
            <a:ext cx="10784541" cy="5836023"/>
          </a:xfrm>
        </p:spPr>
        <p:txBody>
          <a:bodyPr>
            <a:noAutofit/>
          </a:bodyPr>
          <a:lstStyle/>
          <a:p>
            <a:pPr marL="514350" marR="0" indent="-514350">
              <a:lnSpc>
                <a:spcPct val="120000"/>
              </a:lnSpc>
              <a:spcBef>
                <a:spcPts val="0"/>
              </a:spcBef>
              <a:spcAft>
                <a:spcPts val="1200"/>
              </a:spcAft>
              <a:buAutoNum type="arabicPeriod" startAt="2"/>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Theme.</a:t>
            </a:r>
          </a:p>
          <a:p>
            <a:pPr marL="511175" marR="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YHWH’s response to the Canaanization of Israelite society during the period of settlement. </a:t>
            </a:r>
          </a:p>
          <a:p>
            <a:pPr marL="1025525" marR="0" indent="-514350">
              <a:lnSpc>
                <a:spcPct val="120000"/>
              </a:lnSpc>
              <a:spcBef>
                <a:spcPts val="0"/>
              </a:spcBef>
              <a:spcAft>
                <a:spcPts val="1200"/>
              </a:spcAft>
              <a:buAutoNum type="alphaLcPeriod"/>
              <a:tabLst>
                <a:tab pos="228600" algn="l"/>
                <a:tab pos="457200" algn="l"/>
                <a:tab pos="685800" algn="l"/>
                <a:tab pos="914400" algn="l"/>
                <a:tab pos="1143000" algn="l"/>
                <a:tab pos="1371600" algn="l"/>
                <a:tab pos="1600200" algn="l"/>
              </a:tabLst>
            </a:pPr>
            <a:r>
              <a:rPr lang="en-US" sz="3400" b="1" dirty="0">
                <a:solidFill>
                  <a:srgbClr val="FFFFCC"/>
                </a:solidFill>
                <a:latin typeface="Calibri" panose="020F0502020204030204" pitchFamily="34" charset="0"/>
                <a:ea typeface="Calibri" panose="020F0502020204030204" pitchFamily="34" charset="0"/>
                <a:cs typeface="Calibri" panose="020F0502020204030204" pitchFamily="34" charset="0"/>
              </a:rPr>
              <a:t>YHWH’s Response</a:t>
            </a:r>
          </a:p>
          <a:p>
            <a:pPr marL="1025525" marR="0" indent="-514350">
              <a:lnSpc>
                <a:spcPct val="120000"/>
              </a:lnSpc>
              <a:spcBef>
                <a:spcPts val="0"/>
              </a:spcBef>
              <a:spcAft>
                <a:spcPts val="1200"/>
              </a:spcAft>
              <a:buAutoNum type="alphaLcPeriod"/>
              <a:tabLst>
                <a:tab pos="228600" algn="l"/>
                <a:tab pos="457200" algn="l"/>
                <a:tab pos="685800" algn="l"/>
                <a:tab pos="914400" algn="l"/>
                <a:tab pos="1143000" algn="l"/>
                <a:tab pos="1371600" algn="l"/>
                <a:tab pos="1600200" algn="l"/>
              </a:tabLst>
            </a:pPr>
            <a:r>
              <a:rPr lang="en-US" sz="3400" b="1" dirty="0">
                <a:solidFill>
                  <a:srgbClr val="FFFFCC"/>
                </a:solidFill>
                <a:latin typeface="Calibri" panose="020F0502020204030204" pitchFamily="34" charset="0"/>
                <a:ea typeface="Calibri" panose="020F0502020204030204" pitchFamily="34" charset="0"/>
                <a:cs typeface="Calibri" panose="020F0502020204030204" pitchFamily="34" charset="0"/>
              </a:rPr>
              <a:t>Israel’s Canaanization</a:t>
            </a:r>
          </a:p>
          <a:p>
            <a:pPr marL="511175" marR="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latin typeface="Calibri" panose="020F0502020204030204" pitchFamily="34" charset="0"/>
                <a:ea typeface="Calibri" panose="020F0502020204030204" pitchFamily="34" charset="0"/>
                <a:cs typeface="Calibri" panose="020F0502020204030204" pitchFamily="34" charset="0"/>
              </a:rPr>
              <a:t>The narrator described the cause of the problem in Judges</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2:6–10:</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748442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2DA0E-778C-2565-307C-4833472F1946}"/>
              </a:ext>
            </a:extLst>
          </p:cNvPr>
          <p:cNvSpPr>
            <a:spLocks noGrp="1"/>
          </p:cNvSpPr>
          <p:nvPr>
            <p:ph type="title"/>
          </p:nvPr>
        </p:nvSpPr>
        <p:spPr>
          <a:xfrm>
            <a:off x="699976" y="681037"/>
            <a:ext cx="10515600" cy="728569"/>
          </a:xfrm>
        </p:spPr>
        <p:txBody>
          <a:bodyPr>
            <a:normAutofit/>
          </a:bodyPr>
          <a:lstStyle/>
          <a:p>
            <a:r>
              <a:rPr lang="en-US" sz="3600" b="1" dirty="0">
                <a:solidFill>
                  <a:srgbClr val="FFFFCC"/>
                </a:solidFill>
                <a:latin typeface="+mn-lt"/>
              </a:rPr>
              <a:t>Judges 2:6–10</a:t>
            </a:r>
          </a:p>
        </p:txBody>
      </p:sp>
      <p:sp>
        <p:nvSpPr>
          <p:cNvPr id="3" name="Content Placeholder 2">
            <a:extLst>
              <a:ext uri="{FF2B5EF4-FFF2-40B4-BE49-F238E27FC236}">
                <a16:creationId xmlns:a16="http://schemas.microsoft.com/office/drawing/2014/main" id="{8F01E051-659B-DB32-AF82-4490C788F9C0}"/>
              </a:ext>
            </a:extLst>
          </p:cNvPr>
          <p:cNvSpPr>
            <a:spLocks noGrp="1"/>
          </p:cNvSpPr>
          <p:nvPr>
            <p:ph idx="1"/>
          </p:nvPr>
        </p:nvSpPr>
        <p:spPr>
          <a:xfrm>
            <a:off x="563525" y="1541721"/>
            <a:ext cx="11121655" cy="4635242"/>
          </a:xfrm>
        </p:spPr>
        <p:txBody>
          <a:bodyPr>
            <a:noAutofit/>
          </a:bodyPr>
          <a:lstStyle/>
          <a:p>
            <a:pPr marL="0" indent="0" algn="l" rtl="0">
              <a:lnSpc>
                <a:spcPct val="100000"/>
              </a:lnSpc>
              <a:spcAft>
                <a:spcPts val="1200"/>
              </a:spcAft>
              <a:buNone/>
            </a:pPr>
            <a:r>
              <a:rPr lang="en-US" sz="3400" b="1" i="0" u="none" strike="noStrike" baseline="30000" dirty="0">
                <a:solidFill>
                  <a:srgbClr val="FFFFCC"/>
                </a:solidFill>
                <a:cs typeface="SBL BibLit" panose="02000000000000000000" pitchFamily="2" charset="-79"/>
              </a:rPr>
              <a:t>6</a:t>
            </a:r>
            <a:r>
              <a:rPr lang="en-US" sz="3400" b="1" i="0" u="none" strike="noStrike" baseline="0" dirty="0">
                <a:solidFill>
                  <a:srgbClr val="FFFFCC"/>
                </a:solidFill>
                <a:cs typeface="SBL BibLit" panose="02000000000000000000" pitchFamily="2" charset="-79"/>
              </a:rPr>
              <a:t> After Joshua sent the people away, each of the tribes left to take possession of the land allotted to them. </a:t>
            </a:r>
            <a:r>
              <a:rPr lang="en-US" sz="3400" b="1" i="0" u="none" strike="noStrike" baseline="30000" dirty="0">
                <a:solidFill>
                  <a:srgbClr val="FFFFCC"/>
                </a:solidFill>
                <a:cs typeface="SBL BibLit" panose="02000000000000000000" pitchFamily="2" charset="-79"/>
              </a:rPr>
              <a:t>7</a:t>
            </a:r>
            <a:r>
              <a:rPr lang="en-US" sz="3400" b="1" i="0" u="none" strike="noStrike" baseline="0" dirty="0">
                <a:solidFill>
                  <a:srgbClr val="FFFFCC"/>
                </a:solidFill>
                <a:cs typeface="SBL BibLit" panose="02000000000000000000" pitchFamily="2" charset="-79"/>
              </a:rPr>
              <a:t> And the Israelites served YHWH throughout the lifetime of Joshua and the leaders who outlived him—those who had seen all the great things YHWH had done for Israel.</a:t>
            </a:r>
          </a:p>
          <a:p>
            <a:pPr marL="0" indent="0" algn="l" rtl="0">
              <a:lnSpc>
                <a:spcPct val="100000"/>
              </a:lnSpc>
              <a:spcAft>
                <a:spcPts val="1200"/>
              </a:spcAft>
              <a:buNone/>
            </a:pPr>
            <a:r>
              <a:rPr lang="en-US" sz="3400" b="1" i="0" u="none" strike="noStrike" baseline="30000" dirty="0">
                <a:solidFill>
                  <a:srgbClr val="FFFFCC"/>
                </a:solidFill>
                <a:cs typeface="SBL BibLit" panose="02000000000000000000" pitchFamily="2" charset="-79"/>
              </a:rPr>
              <a:t>8</a:t>
            </a:r>
            <a:r>
              <a:rPr lang="en-US" sz="3400" b="1" i="0" u="none" strike="noStrike" baseline="0" dirty="0">
                <a:solidFill>
                  <a:srgbClr val="FFFFCC"/>
                </a:solidFill>
                <a:cs typeface="SBL BibLit" panose="02000000000000000000" pitchFamily="2" charset="-79"/>
              </a:rPr>
              <a:t> Joshua son of Nun, the servant of YHWH, died at the age of 110. </a:t>
            </a:r>
            <a:r>
              <a:rPr lang="en-US" sz="3400" b="1" i="0" u="none" strike="noStrike" baseline="30000" dirty="0">
                <a:solidFill>
                  <a:srgbClr val="FFFFCC"/>
                </a:solidFill>
                <a:cs typeface="SBL BibLit" panose="02000000000000000000" pitchFamily="2" charset="-79"/>
              </a:rPr>
              <a:t>9</a:t>
            </a:r>
            <a:r>
              <a:rPr lang="en-US" sz="3400" b="1" i="0" u="none" strike="noStrike" baseline="0" dirty="0">
                <a:solidFill>
                  <a:srgbClr val="FFFFCC"/>
                </a:solidFill>
                <a:cs typeface="SBL BibLit" panose="02000000000000000000" pitchFamily="2" charset="-79"/>
              </a:rPr>
              <a:t> They buried him in the land he had been allocated, at </a:t>
            </a:r>
            <a:r>
              <a:rPr lang="en-US" sz="3400" b="1" i="0" u="none" strike="noStrike" baseline="0" dirty="0" err="1">
                <a:solidFill>
                  <a:srgbClr val="FFFFCC"/>
                </a:solidFill>
                <a:cs typeface="SBL BibLit" panose="02000000000000000000" pitchFamily="2" charset="-79"/>
              </a:rPr>
              <a:t>Timnath-serah</a:t>
            </a:r>
            <a:r>
              <a:rPr lang="en-US" sz="3400" b="1" i="0" u="none" strike="noStrike" baseline="30000" dirty="0">
                <a:solidFill>
                  <a:srgbClr val="FFFFCC"/>
                </a:solidFill>
                <a:cs typeface="SBL BibLit" panose="02000000000000000000" pitchFamily="2" charset="-79"/>
              </a:rPr>
              <a:t> </a:t>
            </a:r>
            <a:r>
              <a:rPr lang="en-US" sz="3400" b="1" i="0" u="none" strike="noStrike" baseline="0" dirty="0">
                <a:solidFill>
                  <a:srgbClr val="FFFFCC"/>
                </a:solidFill>
                <a:cs typeface="SBL BibLit" panose="02000000000000000000" pitchFamily="2" charset="-79"/>
              </a:rPr>
              <a:t>in the hill country of Ephraim, north of Mount </a:t>
            </a:r>
            <a:r>
              <a:rPr lang="en-US" sz="3400" b="1" i="0" u="none" strike="noStrike" baseline="0" dirty="0" err="1">
                <a:solidFill>
                  <a:srgbClr val="FFFFCC"/>
                </a:solidFill>
                <a:cs typeface="SBL BibLit" panose="02000000000000000000" pitchFamily="2" charset="-79"/>
              </a:rPr>
              <a:t>Gaash</a:t>
            </a:r>
            <a:r>
              <a:rPr lang="en-US" sz="3400" b="1" i="0" u="none" strike="noStrike" baseline="0" dirty="0">
                <a:solidFill>
                  <a:srgbClr val="FFFFCC"/>
                </a:solidFill>
                <a:cs typeface="SBL BibLit" panose="02000000000000000000" pitchFamily="2" charset="-79"/>
              </a:rPr>
              <a:t>.</a:t>
            </a:r>
            <a:endParaRPr lang="en-US" sz="3400" b="1" dirty="0">
              <a:solidFill>
                <a:srgbClr val="FFFFCC"/>
              </a:solidFill>
            </a:endParaRPr>
          </a:p>
        </p:txBody>
      </p:sp>
    </p:spTree>
    <p:extLst>
      <p:ext uri="{BB962C8B-B14F-4D97-AF65-F5344CB8AC3E}">
        <p14:creationId xmlns:p14="http://schemas.microsoft.com/office/powerpoint/2010/main" val="12813185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2DA0E-778C-2565-307C-4833472F1946}"/>
              </a:ext>
            </a:extLst>
          </p:cNvPr>
          <p:cNvSpPr>
            <a:spLocks noGrp="1"/>
          </p:cNvSpPr>
          <p:nvPr>
            <p:ph type="title"/>
          </p:nvPr>
        </p:nvSpPr>
        <p:spPr>
          <a:xfrm>
            <a:off x="838200" y="834417"/>
            <a:ext cx="10515600" cy="728569"/>
          </a:xfrm>
        </p:spPr>
        <p:txBody>
          <a:bodyPr>
            <a:normAutofit/>
          </a:bodyPr>
          <a:lstStyle/>
          <a:p>
            <a:r>
              <a:rPr lang="en-US" sz="3600" b="1" dirty="0">
                <a:solidFill>
                  <a:srgbClr val="FFFFCC"/>
                </a:solidFill>
                <a:latin typeface="+mn-lt"/>
              </a:rPr>
              <a:t>Judges 2:6–10</a:t>
            </a:r>
          </a:p>
        </p:txBody>
      </p:sp>
      <p:sp>
        <p:nvSpPr>
          <p:cNvPr id="3" name="Content Placeholder 2">
            <a:extLst>
              <a:ext uri="{FF2B5EF4-FFF2-40B4-BE49-F238E27FC236}">
                <a16:creationId xmlns:a16="http://schemas.microsoft.com/office/drawing/2014/main" id="{8F01E051-659B-DB32-AF82-4490C788F9C0}"/>
              </a:ext>
            </a:extLst>
          </p:cNvPr>
          <p:cNvSpPr>
            <a:spLocks noGrp="1"/>
          </p:cNvSpPr>
          <p:nvPr>
            <p:ph idx="1"/>
          </p:nvPr>
        </p:nvSpPr>
        <p:spPr>
          <a:xfrm>
            <a:off x="838200" y="1562986"/>
            <a:ext cx="10515600" cy="4613977"/>
          </a:xfrm>
        </p:spPr>
        <p:txBody>
          <a:bodyPr>
            <a:noAutofit/>
          </a:bodyPr>
          <a:lstStyle/>
          <a:p>
            <a:pPr marL="0" indent="0" algn="l" rtl="0">
              <a:lnSpc>
                <a:spcPct val="100000"/>
              </a:lnSpc>
              <a:spcAft>
                <a:spcPts val="1200"/>
              </a:spcAft>
              <a:buNone/>
            </a:pPr>
            <a:r>
              <a:rPr lang="en-US" sz="3400" b="1" i="0" u="none" strike="noStrike" baseline="30000" dirty="0">
                <a:solidFill>
                  <a:srgbClr val="FFFFCC"/>
                </a:solidFill>
                <a:cs typeface="SBL BibLit" panose="02000000000000000000" pitchFamily="2" charset="-79"/>
              </a:rPr>
              <a:t>10</a:t>
            </a:r>
            <a:r>
              <a:rPr lang="en-US" sz="3400" b="1" i="0" u="none" strike="noStrike" baseline="0" dirty="0">
                <a:solidFill>
                  <a:srgbClr val="FFFFCC"/>
                </a:solidFill>
                <a:cs typeface="SBL BibLit" panose="02000000000000000000" pitchFamily="2" charset="-79"/>
              </a:rPr>
              <a:t> After that generation died, another generation grew up who did not acknowledge YHWH or remember the mighty things he had done for Israel.</a:t>
            </a:r>
          </a:p>
          <a:p>
            <a:pPr marL="0" indent="0" algn="l" rtl="0">
              <a:lnSpc>
                <a:spcPct val="100000"/>
              </a:lnSpc>
              <a:spcAft>
                <a:spcPts val="1200"/>
              </a:spcAft>
              <a:buNone/>
            </a:pPr>
            <a:r>
              <a:rPr lang="en-US" sz="3400" b="1" i="0" u="none" strike="noStrike" baseline="30000" dirty="0">
                <a:solidFill>
                  <a:srgbClr val="FFFFCC"/>
                </a:solidFill>
                <a:cs typeface="SBL BibLit" panose="02000000000000000000" pitchFamily="2" charset="-79"/>
              </a:rPr>
              <a:t>11</a:t>
            </a:r>
            <a:r>
              <a:rPr lang="en-US" sz="3400" b="1" i="0" u="none" strike="noStrike" baseline="0" dirty="0">
                <a:solidFill>
                  <a:srgbClr val="FFFFCC"/>
                </a:solidFill>
                <a:cs typeface="SBL BibLit" panose="02000000000000000000" pitchFamily="2" charset="-79"/>
              </a:rPr>
              <a:t> The Israelites did the evil in YHWH’s LORD's sight and served the images of Baal. (NLT adapted)</a:t>
            </a:r>
            <a:endParaRPr lang="en-US" sz="3400" b="1" dirty="0">
              <a:solidFill>
                <a:srgbClr val="FFFFCC"/>
              </a:solidFill>
            </a:endParaRPr>
          </a:p>
        </p:txBody>
      </p:sp>
    </p:spTree>
    <p:extLst>
      <p:ext uri="{BB962C8B-B14F-4D97-AF65-F5344CB8AC3E}">
        <p14:creationId xmlns:p14="http://schemas.microsoft.com/office/powerpoint/2010/main" val="25298508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1021976" y="591671"/>
            <a:ext cx="10331824" cy="5836023"/>
          </a:xfrm>
        </p:spPr>
        <p:txBody>
          <a:bodyPr>
            <a:normAutofit fontScale="25000" lnSpcReduction="20000"/>
          </a:bodyPr>
          <a:lstStyle/>
          <a:p>
            <a:pPr marL="573088" marR="0" indent="-573088">
              <a:lnSpc>
                <a:spcPct val="120000"/>
              </a:lnSpc>
              <a:spcBef>
                <a:spcPts val="0"/>
              </a:spcBef>
              <a:spcAft>
                <a:spcPts val="1200"/>
              </a:spcAft>
              <a:buNone/>
              <a:tabLst>
                <a:tab pos="228600" algn="l"/>
                <a:tab pos="457200" algn="l"/>
                <a:tab pos="685800" algn="l"/>
                <a:tab pos="914400" algn="l"/>
                <a:tab pos="1143000" algn="l"/>
                <a:tab pos="1371600" algn="l"/>
                <a:tab pos="1600200" algn="l"/>
              </a:tabLst>
            </a:pPr>
            <a:r>
              <a:rPr lang="en-US" sz="1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narrator formally declared the Canaanization of the nation as the theme </a:t>
            </a:r>
          </a:p>
          <a:p>
            <a:pPr marL="573088" marR="0" indent="-573088">
              <a:lnSpc>
                <a:spcPct val="120000"/>
              </a:lnSpc>
              <a:spcBef>
                <a:spcPts val="0"/>
              </a:spcBef>
              <a:spcAft>
                <a:spcPts val="1200"/>
              </a:spcAft>
              <a:buAutoNum type="alphaLcPeriod"/>
              <a:tabLst>
                <a:tab pos="228600" algn="l"/>
                <a:tab pos="457200" algn="l"/>
                <a:tab pos="685800" algn="l"/>
                <a:tab pos="914400" algn="l"/>
                <a:tab pos="1143000" algn="l"/>
                <a:tab pos="1371600" algn="l"/>
                <a:tab pos="1600200" algn="l"/>
              </a:tabLst>
            </a:pPr>
            <a:r>
              <a:rPr lang="en-US" sz="1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the preamble, 2:11–3:6;</a:t>
            </a:r>
          </a:p>
          <a:p>
            <a:pPr marL="573088" marR="0" indent="-573088">
              <a:lnSpc>
                <a:spcPct val="120000"/>
              </a:lnSpc>
              <a:spcBef>
                <a:spcPts val="0"/>
              </a:spcBef>
              <a:spcAft>
                <a:spcPts val="1200"/>
              </a:spcAft>
              <a:buAutoNum type="alphaLcPeriod"/>
              <a:tabLst>
                <a:tab pos="228600" algn="l"/>
                <a:tab pos="457200" algn="l"/>
                <a:tab pos="685800" algn="l"/>
                <a:tab pos="914400" algn="l"/>
                <a:tab pos="1143000" algn="l"/>
                <a:tab pos="1371600" algn="l"/>
                <a:tab pos="1600200" algn="l"/>
              </a:tabLst>
            </a:pPr>
            <a:r>
              <a:rPr lang="en-US" sz="13600" b="1" dirty="0">
                <a:solidFill>
                  <a:srgbClr val="FFFFCC"/>
                </a:solidFill>
                <a:latin typeface="Calibri" panose="020F0502020204030204" pitchFamily="34" charset="0"/>
                <a:ea typeface="Calibri" panose="020F0502020204030204" pitchFamily="34" charset="0"/>
                <a:cs typeface="Calibri" panose="020F0502020204030204" pitchFamily="34" charset="0"/>
              </a:rPr>
              <a:t>I</a:t>
            </a:r>
            <a:r>
              <a:rPr lang="en-US" sz="1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n the refrain repeated seven times, “The sons of Israel did the evil in the sight of YHWH” (2:11; 3:7, 12;  4:1; 6:1; 10:6); </a:t>
            </a:r>
          </a:p>
          <a:p>
            <a:pPr marL="573088" marR="0" indent="-573088">
              <a:lnSpc>
                <a:spcPct val="120000"/>
              </a:lnSpc>
              <a:spcBef>
                <a:spcPts val="0"/>
              </a:spcBef>
              <a:spcAft>
                <a:spcPts val="1200"/>
              </a:spcAft>
              <a:buAutoNum type="alphaLcPeriod"/>
              <a:tabLst>
                <a:tab pos="228600" algn="l"/>
                <a:tab pos="457200" algn="l"/>
                <a:tab pos="685800" algn="l"/>
                <a:tab pos="914400" algn="l"/>
                <a:tab pos="1143000" algn="l"/>
                <a:tab pos="1371600" algn="l"/>
                <a:tab pos="1600200" algn="l"/>
              </a:tabLst>
            </a:pPr>
            <a:r>
              <a:rPr lang="en-US" sz="13600" b="1" dirty="0">
                <a:solidFill>
                  <a:srgbClr val="FFFFCC"/>
                </a:solidFill>
                <a:latin typeface="Calibri" panose="020F0502020204030204" pitchFamily="34" charset="0"/>
                <a:ea typeface="Calibri" panose="020F0502020204030204" pitchFamily="34" charset="0"/>
                <a:cs typeface="Calibri" panose="020F0502020204030204" pitchFamily="34" charset="0"/>
              </a:rPr>
              <a:t>In </a:t>
            </a:r>
            <a:r>
              <a:rPr lang="en-US" sz="1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refrain, “in those days there was no king in Israel; everyone did what was right in his own eyes” 17:6; 21:25).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372838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523601" y="743446"/>
            <a:ext cx="11144798" cy="5836023"/>
          </a:xfrm>
        </p:spPr>
        <p:txBody>
          <a:bodyPr>
            <a:normAutofit fontScale="25000" lnSpcReduction="20000"/>
          </a:bodyPr>
          <a:lstStyle/>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r>
              <a:rPr lang="en-US" sz="1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They demonstrated the depths of this problem by their incomplete conquest of tribal lands (chap 1), the repeated references to idolatry, the unethical conduct of individuals, including the judges, and the degeneration of the Danites and Benjaminites described in the last five chapters.</a:t>
            </a:r>
            <a:endParaRPr lang="en-US" sz="136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r>
              <a:rPr lang="en-US" sz="1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evil of the Israelites provoked the wrath of God who responded by sending in foreign enemies to oppress them in accordance with the covenant curses. When they cried out to God (generally without repentance) he graciously raised up a deliverer and then </a:t>
            </a:r>
            <a:r>
              <a:rPr lang="en-US" sz="136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dmiraculous</a:t>
            </a:r>
            <a:r>
              <a:rPr lang="en-US" sz="1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deliverance from the enemy.</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448723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851647" y="824753"/>
            <a:ext cx="10739718" cy="5244353"/>
          </a:xfrm>
        </p:spPr>
        <p:txBody>
          <a:bodyPr>
            <a:normAutofit fontScale="40000" lnSpcReduction="20000"/>
          </a:bodyPr>
          <a:lstStyle/>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r>
              <a:rPr lang="en-US" sz="105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Given this theme, the message of the book of Judges is one of the most relevant in all the First Testament for the church today. Like Israel, we are being squeezed into the mold of the world and it is only by the grace of God that we are not consumed.</a:t>
            </a:r>
            <a:endParaRPr lang="en-US" sz="10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1200"/>
              </a:spcAft>
              <a:buNone/>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565321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B0AE3-0850-93CD-AF44-4CFA09824DFD}"/>
              </a:ext>
            </a:extLst>
          </p:cNvPr>
          <p:cNvSpPr>
            <a:spLocks noGrp="1"/>
          </p:cNvSpPr>
          <p:nvPr>
            <p:ph type="title"/>
          </p:nvPr>
        </p:nvSpPr>
        <p:spPr>
          <a:xfrm>
            <a:off x="5795683" y="339445"/>
            <a:ext cx="5421198" cy="6179110"/>
          </a:xfrm>
        </p:spPr>
        <p:txBody>
          <a:bodyPr/>
          <a:lstStyle/>
          <a:p>
            <a:r>
              <a:rPr lang="en-US" b="1" dirty="0">
                <a:solidFill>
                  <a:srgbClr val="FFFFCC"/>
                </a:solidFill>
                <a:latin typeface="+mn-lt"/>
              </a:rPr>
              <a:t>The Structure </a:t>
            </a:r>
            <a:br>
              <a:rPr lang="en-US" b="1" dirty="0">
                <a:solidFill>
                  <a:srgbClr val="FFFFCC"/>
                </a:solidFill>
                <a:latin typeface="+mn-lt"/>
              </a:rPr>
            </a:br>
            <a:r>
              <a:rPr lang="en-US" b="1" dirty="0">
                <a:solidFill>
                  <a:srgbClr val="FFFFCC"/>
                </a:solidFill>
                <a:latin typeface="+mn-lt"/>
              </a:rPr>
              <a:t>of the Book </a:t>
            </a:r>
            <a:br>
              <a:rPr lang="en-US" b="1" dirty="0">
                <a:solidFill>
                  <a:srgbClr val="FFFFCC"/>
                </a:solidFill>
                <a:latin typeface="+mn-lt"/>
              </a:rPr>
            </a:br>
            <a:r>
              <a:rPr lang="en-US" b="1" dirty="0">
                <a:solidFill>
                  <a:srgbClr val="FFFFCC"/>
                </a:solidFill>
                <a:latin typeface="+mn-lt"/>
              </a:rPr>
              <a:t>of Judges</a:t>
            </a:r>
          </a:p>
        </p:txBody>
      </p:sp>
      <p:sp>
        <p:nvSpPr>
          <p:cNvPr id="4" name="Content Placeholder 3">
            <a:extLst>
              <a:ext uri="{FF2B5EF4-FFF2-40B4-BE49-F238E27FC236}">
                <a16:creationId xmlns:a16="http://schemas.microsoft.com/office/drawing/2014/main" id="{A5CF5E9B-E2C8-1942-E43D-88302C2A2093}"/>
              </a:ext>
            </a:extLst>
          </p:cNvPr>
          <p:cNvSpPr>
            <a:spLocks noGrp="1"/>
          </p:cNvSpPr>
          <p:nvPr>
            <p:ph idx="1"/>
          </p:nvPr>
        </p:nvSpPr>
        <p:spPr/>
        <p:txBody>
          <a:bodyPr/>
          <a:lstStyle/>
          <a:p>
            <a:endParaRPr lang="en-US" dirty="0"/>
          </a:p>
        </p:txBody>
      </p:sp>
      <p:pic>
        <p:nvPicPr>
          <p:cNvPr id="6" name="Picture 5">
            <a:extLst>
              <a:ext uri="{FF2B5EF4-FFF2-40B4-BE49-F238E27FC236}">
                <a16:creationId xmlns:a16="http://schemas.microsoft.com/office/drawing/2014/main" id="{5C508A17-59D8-1A4C-CC19-A652A7B56D45}"/>
              </a:ext>
            </a:extLst>
          </p:cNvPr>
          <p:cNvPicPr>
            <a:picLocks noChangeAspect="1"/>
          </p:cNvPicPr>
          <p:nvPr/>
        </p:nvPicPr>
        <p:blipFill>
          <a:blip r:embed="rId2"/>
          <a:stretch>
            <a:fillRect/>
          </a:stretch>
        </p:blipFill>
        <p:spPr>
          <a:xfrm>
            <a:off x="540043" y="166369"/>
            <a:ext cx="4574568" cy="6525262"/>
          </a:xfrm>
          <a:prstGeom prst="rect">
            <a:avLst/>
          </a:prstGeom>
        </p:spPr>
      </p:pic>
    </p:spTree>
    <p:extLst>
      <p:ext uri="{BB962C8B-B14F-4D97-AF65-F5344CB8AC3E}">
        <p14:creationId xmlns:p14="http://schemas.microsoft.com/office/powerpoint/2010/main" val="32234271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B0AE3-0850-93CD-AF44-4CFA09824DFD}"/>
              </a:ext>
            </a:extLst>
          </p:cNvPr>
          <p:cNvSpPr>
            <a:spLocks noGrp="1"/>
          </p:cNvSpPr>
          <p:nvPr>
            <p:ph type="title"/>
          </p:nvPr>
        </p:nvSpPr>
        <p:spPr>
          <a:xfrm>
            <a:off x="5795683" y="339445"/>
            <a:ext cx="5421198" cy="6179110"/>
          </a:xfrm>
        </p:spPr>
        <p:txBody>
          <a:bodyPr/>
          <a:lstStyle/>
          <a:p>
            <a:r>
              <a:rPr lang="en-US" b="1" dirty="0">
                <a:solidFill>
                  <a:srgbClr val="FFFFCC"/>
                </a:solidFill>
                <a:latin typeface="+mn-lt"/>
              </a:rPr>
              <a:t>The Structure </a:t>
            </a:r>
            <a:br>
              <a:rPr lang="en-US" b="1" dirty="0">
                <a:solidFill>
                  <a:srgbClr val="FFFFCC"/>
                </a:solidFill>
                <a:latin typeface="+mn-lt"/>
              </a:rPr>
            </a:br>
            <a:r>
              <a:rPr lang="en-US" b="1" dirty="0">
                <a:solidFill>
                  <a:srgbClr val="FFFFCC"/>
                </a:solidFill>
                <a:latin typeface="+mn-lt"/>
              </a:rPr>
              <a:t>of the Book </a:t>
            </a:r>
            <a:br>
              <a:rPr lang="en-US" b="1" dirty="0">
                <a:solidFill>
                  <a:srgbClr val="FFFFCC"/>
                </a:solidFill>
                <a:latin typeface="+mn-lt"/>
              </a:rPr>
            </a:br>
            <a:r>
              <a:rPr lang="en-US" b="1" dirty="0">
                <a:solidFill>
                  <a:srgbClr val="FFFFCC"/>
                </a:solidFill>
                <a:latin typeface="+mn-lt"/>
              </a:rPr>
              <a:t>of Judges</a:t>
            </a:r>
          </a:p>
        </p:txBody>
      </p:sp>
      <p:sp>
        <p:nvSpPr>
          <p:cNvPr id="4" name="Content Placeholder 3">
            <a:extLst>
              <a:ext uri="{FF2B5EF4-FFF2-40B4-BE49-F238E27FC236}">
                <a16:creationId xmlns:a16="http://schemas.microsoft.com/office/drawing/2014/main" id="{A5CF5E9B-E2C8-1942-E43D-88302C2A2093}"/>
              </a:ext>
            </a:extLst>
          </p:cNvPr>
          <p:cNvSpPr>
            <a:spLocks noGrp="1"/>
          </p:cNvSpPr>
          <p:nvPr>
            <p:ph idx="1"/>
          </p:nvPr>
        </p:nvSpPr>
        <p:spPr/>
        <p:txBody>
          <a:bodyPr/>
          <a:lstStyle/>
          <a:p>
            <a:endParaRPr lang="en-US" dirty="0"/>
          </a:p>
        </p:txBody>
      </p:sp>
      <p:pic>
        <p:nvPicPr>
          <p:cNvPr id="5" name="Picture 4" descr="Timeline&#10;&#10;Description automatically generated">
            <a:extLst>
              <a:ext uri="{FF2B5EF4-FFF2-40B4-BE49-F238E27FC236}">
                <a16:creationId xmlns:a16="http://schemas.microsoft.com/office/drawing/2014/main" id="{ADDD0727-83AB-B75A-E1D0-EA536541E7DF}"/>
              </a:ext>
            </a:extLst>
          </p:cNvPr>
          <p:cNvPicPr>
            <a:picLocks noChangeAspect="1"/>
          </p:cNvPicPr>
          <p:nvPr/>
        </p:nvPicPr>
        <p:blipFill>
          <a:blip r:embed="rId2"/>
          <a:stretch>
            <a:fillRect/>
          </a:stretch>
        </p:blipFill>
        <p:spPr>
          <a:xfrm>
            <a:off x="0" y="0"/>
            <a:ext cx="12172950" cy="17626831"/>
          </a:xfrm>
          <a:prstGeom prst="rect">
            <a:avLst/>
          </a:prstGeom>
        </p:spPr>
      </p:pic>
    </p:spTree>
    <p:extLst>
      <p:ext uri="{BB962C8B-B14F-4D97-AF65-F5344CB8AC3E}">
        <p14:creationId xmlns:p14="http://schemas.microsoft.com/office/powerpoint/2010/main" val="18185206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B0AE3-0850-93CD-AF44-4CFA09824DFD}"/>
              </a:ext>
            </a:extLst>
          </p:cNvPr>
          <p:cNvSpPr>
            <a:spLocks noGrp="1"/>
          </p:cNvSpPr>
          <p:nvPr>
            <p:ph type="title"/>
          </p:nvPr>
        </p:nvSpPr>
        <p:spPr>
          <a:xfrm>
            <a:off x="5795683" y="339445"/>
            <a:ext cx="5421198" cy="6179110"/>
          </a:xfrm>
        </p:spPr>
        <p:txBody>
          <a:bodyPr/>
          <a:lstStyle/>
          <a:p>
            <a:r>
              <a:rPr lang="en-US" b="1" dirty="0">
                <a:solidFill>
                  <a:srgbClr val="FFFFCC"/>
                </a:solidFill>
                <a:latin typeface="+mn-lt"/>
              </a:rPr>
              <a:t>The Structure </a:t>
            </a:r>
            <a:br>
              <a:rPr lang="en-US" b="1" dirty="0">
                <a:solidFill>
                  <a:srgbClr val="FFFFCC"/>
                </a:solidFill>
                <a:latin typeface="+mn-lt"/>
              </a:rPr>
            </a:br>
            <a:r>
              <a:rPr lang="en-US" b="1" dirty="0">
                <a:solidFill>
                  <a:srgbClr val="FFFFCC"/>
                </a:solidFill>
                <a:latin typeface="+mn-lt"/>
              </a:rPr>
              <a:t>of the Book </a:t>
            </a:r>
            <a:br>
              <a:rPr lang="en-US" b="1" dirty="0">
                <a:solidFill>
                  <a:srgbClr val="FFFFCC"/>
                </a:solidFill>
                <a:latin typeface="+mn-lt"/>
              </a:rPr>
            </a:br>
            <a:r>
              <a:rPr lang="en-US" b="1" dirty="0">
                <a:solidFill>
                  <a:srgbClr val="FFFFCC"/>
                </a:solidFill>
                <a:latin typeface="+mn-lt"/>
              </a:rPr>
              <a:t>of Judges</a:t>
            </a:r>
          </a:p>
        </p:txBody>
      </p:sp>
      <p:sp>
        <p:nvSpPr>
          <p:cNvPr id="4" name="Content Placeholder 3">
            <a:extLst>
              <a:ext uri="{FF2B5EF4-FFF2-40B4-BE49-F238E27FC236}">
                <a16:creationId xmlns:a16="http://schemas.microsoft.com/office/drawing/2014/main" id="{A5CF5E9B-E2C8-1942-E43D-88302C2A2093}"/>
              </a:ext>
            </a:extLst>
          </p:cNvPr>
          <p:cNvSpPr>
            <a:spLocks noGrp="1"/>
          </p:cNvSpPr>
          <p:nvPr>
            <p:ph idx="1"/>
          </p:nvPr>
        </p:nvSpPr>
        <p:spPr/>
        <p:txBody>
          <a:bodyPr/>
          <a:lstStyle/>
          <a:p>
            <a:endParaRPr lang="en-US" dirty="0"/>
          </a:p>
        </p:txBody>
      </p:sp>
      <p:pic>
        <p:nvPicPr>
          <p:cNvPr id="5" name="Picture 4" descr="Timeline&#10;&#10;Description automatically generated">
            <a:extLst>
              <a:ext uri="{FF2B5EF4-FFF2-40B4-BE49-F238E27FC236}">
                <a16:creationId xmlns:a16="http://schemas.microsoft.com/office/drawing/2014/main" id="{ADDD0727-83AB-B75A-E1D0-EA536541E7DF}"/>
              </a:ext>
            </a:extLst>
          </p:cNvPr>
          <p:cNvPicPr>
            <a:picLocks noChangeAspect="1"/>
          </p:cNvPicPr>
          <p:nvPr/>
        </p:nvPicPr>
        <p:blipFill>
          <a:blip r:embed="rId2"/>
          <a:stretch>
            <a:fillRect/>
          </a:stretch>
        </p:blipFill>
        <p:spPr>
          <a:xfrm>
            <a:off x="219075" y="-6490646"/>
            <a:ext cx="11753850" cy="17019961"/>
          </a:xfrm>
          <a:prstGeom prst="rect">
            <a:avLst/>
          </a:prstGeom>
        </p:spPr>
      </p:pic>
    </p:spTree>
    <p:extLst>
      <p:ext uri="{BB962C8B-B14F-4D97-AF65-F5344CB8AC3E}">
        <p14:creationId xmlns:p14="http://schemas.microsoft.com/office/powerpoint/2010/main" val="3038890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255181" y="499730"/>
            <a:ext cx="11685181" cy="6170011"/>
          </a:xfrm>
        </p:spPr>
        <p:txBody>
          <a:bodyPr>
            <a:normAutofit fontScale="92500"/>
          </a:bodyPr>
          <a:lstStyle/>
          <a:p>
            <a:pPr marL="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ea typeface="MS Gothic" panose="020B0609070205080204" pitchFamily="49" charset="-128"/>
                <a:cs typeface="Arial" panose="020B0604020202020204" pitchFamily="34" charset="0"/>
              </a:rPr>
              <a:t>Examples:</a:t>
            </a:r>
            <a:endParaRPr lang="en-US" sz="3400" b="1" dirty="0">
              <a:solidFill>
                <a:srgbClr val="FFFFCC"/>
              </a:solidFill>
              <a:effectLst/>
              <a:ea typeface="Calibri" panose="020F0502020204030204" pitchFamily="34" charset="0"/>
              <a:cs typeface="Arial" panose="020B0604020202020204" pitchFamily="34" charset="0"/>
            </a:endParaRPr>
          </a:p>
          <a:p>
            <a:pPr marL="627063" marR="0" indent="-627063">
              <a:lnSpc>
                <a:spcPct val="110000"/>
              </a:lnSpc>
              <a:spcBef>
                <a:spcPts val="0"/>
              </a:spcBef>
              <a:spcAft>
                <a:spcPts val="600"/>
              </a:spcAft>
              <a:buAutoNum type="arabicParenBoth"/>
              <a:tabLst>
                <a:tab pos="228600" algn="l"/>
                <a:tab pos="457200" algn="l"/>
                <a:tab pos="685800" algn="l"/>
                <a:tab pos="914400" algn="l"/>
                <a:tab pos="1143000" algn="l"/>
                <a:tab pos="1371600" algn="l"/>
                <a:tab pos="1600200" algn="l"/>
              </a:tabLst>
            </a:pPr>
            <a:r>
              <a:rPr lang="en-US" sz="3400" b="1" dirty="0">
                <a:solidFill>
                  <a:srgbClr val="FFFFCC"/>
                </a:solidFill>
                <a:effectLst/>
                <a:ea typeface="MS Gothic" panose="020B0609070205080204" pitchFamily="49" charset="-128"/>
                <a:cs typeface="Arial" panose="020B0604020202020204" pitchFamily="34" charset="0"/>
              </a:rPr>
              <a:t>Genealogies: Frequently the author will pass over large amounts of material and long periods of time with a genealogy. Genesis 5; 10; 11; 25; 36. Genealogies represent a telescoped form of historiography.</a:t>
            </a:r>
          </a:p>
          <a:p>
            <a:pPr marL="627063" marR="0" indent="-627063">
              <a:lnSpc>
                <a:spcPct val="110000"/>
              </a:lnSpc>
              <a:spcBef>
                <a:spcPts val="0"/>
              </a:spcBef>
              <a:spcAft>
                <a:spcPts val="600"/>
              </a:spcAft>
              <a:buAutoNum type="arabicParenBoth"/>
              <a:tabLst>
                <a:tab pos="228600" algn="l"/>
                <a:tab pos="457200" algn="l"/>
                <a:tab pos="685800" algn="l"/>
                <a:tab pos="914400" algn="l"/>
                <a:tab pos="1143000" algn="l"/>
                <a:tab pos="1371600" algn="l"/>
                <a:tab pos="1600200" algn="l"/>
              </a:tabLst>
            </a:pPr>
            <a:r>
              <a:rPr lang="en-US" sz="3400" b="1" dirty="0">
                <a:solidFill>
                  <a:srgbClr val="FFFFCC"/>
                </a:solidFill>
                <a:effectLst/>
                <a:ea typeface="MS Gothic" panose="020B0609070205080204" pitchFamily="49" charset="-128"/>
              </a:rPr>
              <a:t>The wilderness narratives. The events singled out for detailed description during the 40 years in the desert are deliberately selected to develop the recurring motif of human ingratitude and faithlessness, on the one hand, and divine grace and patience, on the other. But the author is well aware that there were many other “pit-stops” along the way. Cf. Numbers 33.</a:t>
            </a:r>
            <a:endParaRPr lang="en-US" sz="3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9301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9A9FB4-C8EF-E7D1-520E-50DA2C491642}"/>
              </a:ext>
            </a:extLst>
          </p:cNvPr>
          <p:cNvPicPr>
            <a:picLocks noChangeAspect="1"/>
          </p:cNvPicPr>
          <p:nvPr/>
        </p:nvPicPr>
        <p:blipFill>
          <a:blip r:embed="rId2"/>
          <a:stretch>
            <a:fillRect/>
          </a:stretch>
        </p:blipFill>
        <p:spPr>
          <a:xfrm>
            <a:off x="301203" y="-12383863"/>
            <a:ext cx="11589593" cy="16531644"/>
          </a:xfrm>
          <a:prstGeom prst="rect">
            <a:avLst/>
          </a:prstGeom>
        </p:spPr>
      </p:pic>
    </p:spTree>
    <p:extLst>
      <p:ext uri="{BB962C8B-B14F-4D97-AF65-F5344CB8AC3E}">
        <p14:creationId xmlns:p14="http://schemas.microsoft.com/office/powerpoint/2010/main" val="41749794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69D75-74A8-86DA-2284-6E3D249FBC6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AC8441D-C35B-3C13-3507-EA3F6D907509}"/>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5080862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266" y="573746"/>
            <a:ext cx="11663467" cy="5857656"/>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523449" y="1776589"/>
            <a:ext cx="10979524" cy="2831544"/>
          </a:xfrm>
          <a:prstGeom prst="rect">
            <a:avLst/>
          </a:prstGeom>
          <a:noFill/>
        </p:spPr>
        <p:txBody>
          <a:bodyPr wrap="square" rtlCol="0">
            <a:spAutoFit/>
          </a:bodyPr>
          <a:lstStyle/>
          <a:p>
            <a:pPr algn="ctr"/>
            <a:r>
              <a:rPr lang="en-US" sz="5400" b="1" dirty="0">
                <a:solidFill>
                  <a:srgbClr val="230000"/>
                </a:solidFill>
                <a:latin typeface="Matura MT Script Capitals" panose="03020802060602070202" pitchFamily="66" charset="0"/>
              </a:rPr>
              <a:t>Lesson 13</a:t>
            </a:r>
          </a:p>
          <a:p>
            <a:pPr marL="0" marR="0" algn="ctr">
              <a:spcBef>
                <a:spcPts val="0"/>
              </a:spcBef>
              <a:spcAft>
                <a:spcPts val="0"/>
              </a:spcAft>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4400" b="1" dirty="0">
                <a:solidFill>
                  <a:srgbClr val="230000"/>
                </a:solidFill>
                <a:effectLst/>
                <a:latin typeface="Matura MT Script Capitals" panose="03020802060602070202" pitchFamily="66" charset="0"/>
                <a:ea typeface="MS Gothic" panose="020B0609070205080204" pitchFamily="49" charset="-128"/>
              </a:rPr>
              <a:t>An Oasis in the Spiritual Wasteland </a:t>
            </a:r>
          </a:p>
          <a:p>
            <a:pPr marL="0" marR="0" algn="ctr">
              <a:spcBef>
                <a:spcPts val="0"/>
              </a:spcBef>
              <a:spcAft>
                <a:spcPts val="0"/>
              </a:spcAft>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4400" b="1" dirty="0">
                <a:solidFill>
                  <a:srgbClr val="230000"/>
                </a:solidFill>
                <a:effectLst/>
                <a:latin typeface="Matura MT Script Capitals" panose="03020802060602070202" pitchFamily="66" charset="0"/>
                <a:ea typeface="MS Gothic" panose="020B0609070205080204" pitchFamily="49" charset="-128"/>
              </a:rPr>
              <a:t>of Israel in the Days of the Judges</a:t>
            </a:r>
          </a:p>
          <a:p>
            <a:pPr marL="0" marR="0" algn="ctr">
              <a:spcBef>
                <a:spcPts val="0"/>
              </a:spcBef>
              <a:spcAft>
                <a:spcPts val="0"/>
              </a:spcAft>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600" b="1" dirty="0">
                <a:solidFill>
                  <a:srgbClr val="230000"/>
                </a:solidFill>
                <a:latin typeface="Matura MT Script Capitals" panose="03020802060602070202" pitchFamily="66" charset="0"/>
                <a:ea typeface="MS Gothic" panose="020B0609070205080204" pitchFamily="49" charset="-128"/>
              </a:rPr>
              <a:t>The Book of </a:t>
            </a:r>
            <a:r>
              <a:rPr lang="en-US" sz="3600" b="1" dirty="0">
                <a:solidFill>
                  <a:srgbClr val="230000"/>
                </a:solidFill>
                <a:effectLst/>
                <a:latin typeface="Matura MT Script Capitals" panose="03020802060602070202" pitchFamily="66" charset="0"/>
                <a:ea typeface="MS Gothic" panose="020B0609070205080204" pitchFamily="49" charset="-128"/>
              </a:rPr>
              <a:t>Ruth</a:t>
            </a:r>
            <a:endParaRPr lang="en-US" sz="3600" b="1" dirty="0">
              <a:solidFill>
                <a:srgbClr val="230000"/>
              </a:solidFill>
              <a:effectLst/>
              <a:latin typeface="Matura MT Script Capitals" panose="03020802060602070202" pitchFamily="66" charset="0"/>
              <a:ea typeface="Times New Roman" panose="02020603050405020304" pitchFamily="18" charset="0"/>
            </a:endParaRPr>
          </a:p>
        </p:txBody>
      </p:sp>
    </p:spTree>
    <p:extLst>
      <p:ext uri="{BB962C8B-B14F-4D97-AF65-F5344CB8AC3E}">
        <p14:creationId xmlns:p14="http://schemas.microsoft.com/office/powerpoint/2010/main" val="398991386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590549" y="962025"/>
            <a:ext cx="10944225" cy="5465669"/>
          </a:xfrm>
        </p:spPr>
        <p:txBody>
          <a:bodyPr>
            <a:normAutofit/>
          </a:bodyPr>
          <a:lstStyle/>
          <a:p>
            <a:pPr marL="0" marR="0" indent="0" algn="l">
              <a:lnSpc>
                <a:spcPct val="100000"/>
              </a:lnSpc>
              <a:spcBef>
                <a:spcPts val="0"/>
              </a:spcBef>
              <a:spcAft>
                <a:spcPts val="12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400" b="1" dirty="0">
                <a:solidFill>
                  <a:srgbClr val="FFFFCC"/>
                </a:solidFill>
                <a:effectLst/>
                <a:ea typeface="MS Gothic" panose="020B0609070205080204" pitchFamily="49" charset="-128"/>
              </a:rPr>
              <a:t>1.		Why is this book called Ruth (or should it be Boaz?)</a:t>
            </a: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7307767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6"/>
          <p:cNvSpPr>
            <a:spLocks noGrp="1"/>
          </p:cNvSpPr>
          <p:nvPr>
            <p:ph type="title"/>
          </p:nvPr>
        </p:nvSpPr>
        <p:spPr>
          <a:xfrm>
            <a:off x="8191500" y="2247900"/>
            <a:ext cx="2828925" cy="1992630"/>
          </a:xfrm>
        </p:spPr>
        <p:txBody>
          <a:bodyPr vert="horz" lIns="91440" tIns="45720" rIns="91440" bIns="45720" rtlCol="0" anchor="b">
            <a:normAutofit/>
          </a:bodyPr>
          <a:lstStyle/>
          <a:p>
            <a:pPr defTabSz="457200">
              <a:lnSpc>
                <a:spcPct val="90000"/>
              </a:lnSpc>
            </a:pPr>
            <a:r>
              <a:rPr lang="en-US" sz="4000" b="1" dirty="0">
                <a:solidFill>
                  <a:schemeClr val="accent4">
                    <a:lumMod val="40000"/>
                    <a:lumOff val="60000"/>
                  </a:schemeClr>
                </a:solidFill>
                <a:latin typeface="Calibri" panose="020F0502020204030204" pitchFamily="34" charset="0"/>
                <a:cs typeface="Calibri" panose="020F0502020204030204" pitchFamily="34" charset="0"/>
              </a:rPr>
              <a:t>Why is this book called “Ruth”?</a:t>
            </a:r>
          </a:p>
        </p:txBody>
      </p:sp>
      <p:pic>
        <p:nvPicPr>
          <p:cNvPr id="4" name="Picture 3">
            <a:extLst>
              <a:ext uri="{FF2B5EF4-FFF2-40B4-BE49-F238E27FC236}">
                <a16:creationId xmlns:a16="http://schemas.microsoft.com/office/drawing/2014/main" id="{F6A9C7ED-8E4E-4E77-8782-AE3F4397DCFE}"/>
              </a:ext>
            </a:extLst>
          </p:cNvPr>
          <p:cNvPicPr>
            <a:picLocks noChangeAspect="1"/>
          </p:cNvPicPr>
          <p:nvPr/>
        </p:nvPicPr>
        <p:blipFill>
          <a:blip r:embed="rId2"/>
          <a:stretch>
            <a:fillRect/>
          </a:stretch>
        </p:blipFill>
        <p:spPr>
          <a:xfrm>
            <a:off x="445078" y="0"/>
            <a:ext cx="7591424" cy="6858000"/>
          </a:xfrm>
          <a:prstGeom prst="rect">
            <a:avLst/>
          </a:prstGeom>
        </p:spPr>
      </p:pic>
    </p:spTree>
    <p:extLst>
      <p:ext uri="{BB962C8B-B14F-4D97-AF65-F5344CB8AC3E}">
        <p14:creationId xmlns:p14="http://schemas.microsoft.com/office/powerpoint/2010/main" val="2454435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590549" y="962025"/>
            <a:ext cx="10944225" cy="5465669"/>
          </a:xfrm>
        </p:spPr>
        <p:txBody>
          <a:bodyPr>
            <a:normAutofit/>
          </a:bodyPr>
          <a:lstStyle/>
          <a:p>
            <a:pPr marL="514350" marR="0" indent="-514350" algn="l">
              <a:lnSpc>
                <a:spcPct val="100000"/>
              </a:lnSpc>
              <a:spcBef>
                <a:spcPts val="0"/>
              </a:spcBef>
              <a:spcAft>
                <a:spcPts val="1200"/>
              </a:spcAft>
              <a:buAutoNum type="arabicPeriod"/>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400" b="1" dirty="0">
                <a:solidFill>
                  <a:srgbClr val="FFFFCC"/>
                </a:solidFill>
                <a:effectLst/>
                <a:ea typeface="MS Gothic" panose="020B0609070205080204" pitchFamily="49" charset="-128"/>
              </a:rPr>
              <a:t>Why is this book called Ruth (or should it be Boaz?)</a:t>
            </a:r>
          </a:p>
          <a:p>
            <a:pPr marL="514350" marR="0" indent="-514350" algn="l">
              <a:lnSpc>
                <a:spcPct val="100000"/>
              </a:lnSpc>
              <a:spcBef>
                <a:spcPts val="0"/>
              </a:spcBef>
              <a:spcAft>
                <a:spcPts val="1200"/>
              </a:spcAft>
              <a:buAutoNum type="arabicPeriod"/>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400" b="1" dirty="0">
                <a:solidFill>
                  <a:srgbClr val="FFFFCC"/>
                </a:solidFill>
                <a:ea typeface="MS Gothic" panose="020B0609070205080204" pitchFamily="49" charset="-128"/>
              </a:rPr>
              <a:t>Where do we find Ruth in the biblical canons?</a:t>
            </a: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267916100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4B49C-480E-458E-B16C-9CEE74B4D19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85BA3E2-59AB-4E89-AA7D-449F47D3C8F9}"/>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72245B5E-C2A4-4666-B69D-8330995AF6D7}"/>
              </a:ext>
            </a:extLst>
          </p:cNvPr>
          <p:cNvPicPr>
            <a:picLocks noChangeAspect="1"/>
          </p:cNvPicPr>
          <p:nvPr/>
        </p:nvPicPr>
        <p:blipFill>
          <a:blip r:embed="rId2"/>
          <a:stretch>
            <a:fillRect/>
          </a:stretch>
        </p:blipFill>
        <p:spPr>
          <a:xfrm>
            <a:off x="615713" y="476453"/>
            <a:ext cx="10960574" cy="5905094"/>
          </a:xfrm>
          <a:prstGeom prst="rect">
            <a:avLst/>
          </a:prstGeom>
        </p:spPr>
      </p:pic>
      <p:pic>
        <p:nvPicPr>
          <p:cNvPr id="6" name="Graphic 5" descr="Scroll with solid fill">
            <a:extLst>
              <a:ext uri="{FF2B5EF4-FFF2-40B4-BE49-F238E27FC236}">
                <a16:creationId xmlns:a16="http://schemas.microsoft.com/office/drawing/2014/main" id="{A4CB9820-B716-4BD3-84B0-B8F3407AD1B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29055" y="1913154"/>
            <a:ext cx="774629" cy="774629"/>
          </a:xfrm>
          <a:prstGeom prst="rect">
            <a:avLst/>
          </a:prstGeom>
        </p:spPr>
      </p:pic>
    </p:spTree>
    <p:extLst>
      <p:ext uri="{BB962C8B-B14F-4D97-AF65-F5344CB8AC3E}">
        <p14:creationId xmlns:p14="http://schemas.microsoft.com/office/powerpoint/2010/main" val="105496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2427" y="92127"/>
            <a:ext cx="8229600" cy="1143000"/>
          </a:xfrm>
        </p:spPr>
        <p:txBody>
          <a:bodyPr>
            <a:normAutofit fontScale="90000"/>
          </a:bodyPr>
          <a:lstStyle/>
          <a:p>
            <a:r>
              <a:rPr lang="en-US" sz="4000" b="1" dirty="0">
                <a:solidFill>
                  <a:schemeClr val="accent4">
                    <a:lumMod val="40000"/>
                    <a:lumOff val="60000"/>
                  </a:schemeClr>
                </a:solidFill>
                <a:latin typeface="Calibri" panose="020F0502020204030204" pitchFamily="34" charset="0"/>
                <a:cs typeface="Calibri" panose="020F0502020204030204" pitchFamily="34" charset="0"/>
              </a:rPr>
              <a:t>The Fluid Location of Ruth in the Canon</a:t>
            </a:r>
          </a:p>
        </p:txBody>
      </p:sp>
      <p:graphicFrame>
        <p:nvGraphicFramePr>
          <p:cNvPr id="4" name="Content Placeholder 3"/>
          <p:cNvGraphicFramePr>
            <a:graphicFrameLocks noGrp="1"/>
          </p:cNvGraphicFramePr>
          <p:nvPr>
            <p:ph idx="1"/>
          </p:nvPr>
        </p:nvGraphicFramePr>
        <p:xfrm>
          <a:off x="540774" y="1066801"/>
          <a:ext cx="10903976" cy="5328401"/>
        </p:xfrm>
        <a:graphic>
          <a:graphicData uri="http://schemas.openxmlformats.org/drawingml/2006/table">
            <a:tbl>
              <a:tblPr firstRow="1" firstCol="1" bandRow="1">
                <a:tableStyleId>{5C22544A-7EE6-4342-B048-85BDC9FD1C3A}</a:tableStyleId>
              </a:tblPr>
              <a:tblGrid>
                <a:gridCol w="2725994">
                  <a:extLst>
                    <a:ext uri="{9D8B030D-6E8A-4147-A177-3AD203B41FA5}">
                      <a16:colId xmlns:a16="http://schemas.microsoft.com/office/drawing/2014/main" val="973013519"/>
                    </a:ext>
                  </a:extLst>
                </a:gridCol>
                <a:gridCol w="2725994">
                  <a:extLst>
                    <a:ext uri="{9D8B030D-6E8A-4147-A177-3AD203B41FA5}">
                      <a16:colId xmlns:a16="http://schemas.microsoft.com/office/drawing/2014/main" val="3873261883"/>
                    </a:ext>
                  </a:extLst>
                </a:gridCol>
                <a:gridCol w="2725994">
                  <a:extLst>
                    <a:ext uri="{9D8B030D-6E8A-4147-A177-3AD203B41FA5}">
                      <a16:colId xmlns:a16="http://schemas.microsoft.com/office/drawing/2014/main" val="2977808031"/>
                    </a:ext>
                  </a:extLst>
                </a:gridCol>
                <a:gridCol w="2725994">
                  <a:extLst>
                    <a:ext uri="{9D8B030D-6E8A-4147-A177-3AD203B41FA5}">
                      <a16:colId xmlns:a16="http://schemas.microsoft.com/office/drawing/2014/main" val="2579814844"/>
                    </a:ext>
                  </a:extLst>
                </a:gridCol>
              </a:tblGrid>
              <a:tr h="1136596">
                <a:tc>
                  <a:txBody>
                    <a:bodyPr/>
                    <a:lstStyle/>
                    <a:p>
                      <a:pPr marL="0" marR="0" algn="ctr">
                        <a:spcBef>
                          <a:spcPts val="0"/>
                        </a:spcBef>
                        <a:spcAft>
                          <a:spcPts val="0"/>
                        </a:spcAft>
                        <a:tabLst>
                          <a:tab pos="228600" algn="l"/>
                          <a:tab pos="457200" algn="l"/>
                          <a:tab pos="685800" algn="l"/>
                          <a:tab pos="914400" algn="l"/>
                        </a:tabLst>
                      </a:pPr>
                      <a:r>
                        <a:rPr lang="en-US" sz="2600" dirty="0">
                          <a:solidFill>
                            <a:srgbClr val="220000"/>
                          </a:solidFill>
                          <a:effectLst/>
                        </a:rPr>
                        <a:t>Greek </a:t>
                      </a:r>
                    </a:p>
                    <a:p>
                      <a:pPr marL="0" marR="0" algn="ctr">
                        <a:spcBef>
                          <a:spcPts val="0"/>
                        </a:spcBef>
                        <a:spcAft>
                          <a:spcPts val="0"/>
                        </a:spcAft>
                        <a:tabLst>
                          <a:tab pos="228600" algn="l"/>
                          <a:tab pos="457200" algn="l"/>
                          <a:tab pos="685800" algn="l"/>
                          <a:tab pos="914400" algn="l"/>
                        </a:tabLst>
                      </a:pPr>
                      <a:r>
                        <a:rPr lang="en-US" sz="2600" dirty="0">
                          <a:solidFill>
                            <a:srgbClr val="220000"/>
                          </a:solidFill>
                          <a:effectLst/>
                        </a:rPr>
                        <a:t>Septuagint</a:t>
                      </a:r>
                    </a:p>
                    <a:p>
                      <a:pPr marL="0" marR="0" algn="ctr">
                        <a:spcBef>
                          <a:spcPts val="0"/>
                        </a:spcBef>
                        <a:spcAft>
                          <a:spcPts val="0"/>
                        </a:spcAft>
                        <a:tabLst>
                          <a:tab pos="228600" algn="l"/>
                          <a:tab pos="457200" algn="l"/>
                          <a:tab pos="685800" algn="l"/>
                          <a:tab pos="914400" algn="l"/>
                        </a:tabLst>
                      </a:pPr>
                      <a:r>
                        <a:rPr lang="en-US" sz="2600" dirty="0">
                          <a:solidFill>
                            <a:srgbClr val="220000"/>
                          </a:solidFill>
                          <a:effectLst/>
                        </a:rPr>
                        <a:t>English </a:t>
                      </a:r>
                      <a:endParaRPr lang="en-US" sz="2600" dirty="0">
                        <a:solidFill>
                          <a:srgbClr val="220000"/>
                        </a:solidFill>
                        <a:effectLst/>
                        <a:latin typeface="Times New Roman" panose="02020603050405020304" pitchFamily="18" charset="0"/>
                        <a:ea typeface="Times New Roman" panose="02020603050405020304" pitchFamily="18" charset="0"/>
                      </a:endParaRPr>
                    </a:p>
                  </a:txBody>
                  <a:tcPr marL="0"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rgbClr val="FFAE5D"/>
                    </a:solidFill>
                  </a:tcPr>
                </a:tc>
                <a:tc>
                  <a:txBody>
                    <a:bodyPr/>
                    <a:lstStyle/>
                    <a:p>
                      <a:pPr marL="0" marR="0" algn="ctr">
                        <a:spcBef>
                          <a:spcPts val="0"/>
                        </a:spcBef>
                        <a:spcAft>
                          <a:spcPts val="0"/>
                        </a:spcAft>
                        <a:tabLst>
                          <a:tab pos="228600" algn="l"/>
                          <a:tab pos="457200" algn="l"/>
                          <a:tab pos="685800" algn="l"/>
                          <a:tab pos="914400" algn="l"/>
                        </a:tabLst>
                      </a:pPr>
                      <a:r>
                        <a:rPr lang="en-US" sz="2600" dirty="0">
                          <a:solidFill>
                            <a:srgbClr val="220000"/>
                          </a:solidFill>
                          <a:effectLst/>
                        </a:rPr>
                        <a:t>Baba </a:t>
                      </a:r>
                      <a:r>
                        <a:rPr lang="en-US" sz="2600" dirty="0" err="1">
                          <a:solidFill>
                            <a:srgbClr val="220000"/>
                          </a:solidFill>
                          <a:effectLst/>
                        </a:rPr>
                        <a:t>Bathra</a:t>
                      </a:r>
                      <a:r>
                        <a:rPr lang="en-US" sz="2600" dirty="0">
                          <a:solidFill>
                            <a:srgbClr val="220000"/>
                          </a:solidFill>
                          <a:effectLst/>
                        </a:rPr>
                        <a:t> </a:t>
                      </a:r>
                    </a:p>
                    <a:p>
                      <a:pPr marL="0" marR="0" algn="ctr">
                        <a:spcBef>
                          <a:spcPts val="0"/>
                        </a:spcBef>
                        <a:spcAft>
                          <a:spcPts val="0"/>
                        </a:spcAft>
                        <a:tabLst>
                          <a:tab pos="228600" algn="l"/>
                          <a:tab pos="457200" algn="l"/>
                          <a:tab pos="685800" algn="l"/>
                          <a:tab pos="914400" algn="l"/>
                        </a:tabLst>
                      </a:pPr>
                      <a:r>
                        <a:rPr lang="en-US" sz="2600" dirty="0">
                          <a:solidFill>
                            <a:srgbClr val="220000"/>
                          </a:solidFill>
                          <a:effectLst/>
                        </a:rPr>
                        <a:t>Babylonian Talmud </a:t>
                      </a:r>
                      <a:endParaRPr lang="en-US" sz="2600" dirty="0">
                        <a:solidFill>
                          <a:srgbClr val="220000"/>
                        </a:solidFill>
                        <a:effectLst/>
                        <a:latin typeface="Times New Roman" panose="02020603050405020304" pitchFamily="18" charset="0"/>
                        <a:ea typeface="Times New Roman" panose="02020603050405020304" pitchFamily="18" charset="0"/>
                      </a:endParaRPr>
                    </a:p>
                  </a:txBody>
                  <a:tcPr marL="0" marR="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rgbClr val="FFAE5D"/>
                    </a:solidFill>
                  </a:tcPr>
                </a:tc>
                <a:tc>
                  <a:txBody>
                    <a:bodyPr/>
                    <a:lstStyle/>
                    <a:p>
                      <a:pPr marL="0" marR="0" algn="ctr">
                        <a:spcBef>
                          <a:spcPts val="0"/>
                        </a:spcBef>
                        <a:spcAft>
                          <a:spcPts val="0"/>
                        </a:spcAft>
                        <a:tabLst>
                          <a:tab pos="228600" algn="l"/>
                          <a:tab pos="457200" algn="l"/>
                          <a:tab pos="685800" algn="l"/>
                          <a:tab pos="914400" algn="l"/>
                        </a:tabLst>
                      </a:pPr>
                      <a:r>
                        <a:rPr lang="en-US" sz="2600" dirty="0">
                          <a:solidFill>
                            <a:srgbClr val="220000"/>
                          </a:solidFill>
                          <a:effectLst/>
                        </a:rPr>
                        <a:t>Ben Asher Tradition</a:t>
                      </a:r>
                    </a:p>
                    <a:p>
                      <a:pPr marL="0" marR="0" algn="ctr">
                        <a:spcBef>
                          <a:spcPts val="0"/>
                        </a:spcBef>
                        <a:spcAft>
                          <a:spcPts val="0"/>
                        </a:spcAft>
                        <a:tabLst>
                          <a:tab pos="228600" algn="l"/>
                          <a:tab pos="457200" algn="l"/>
                          <a:tab pos="685800" algn="l"/>
                          <a:tab pos="914400" algn="l"/>
                        </a:tabLst>
                      </a:pPr>
                      <a:r>
                        <a:rPr lang="en-US" sz="2600" dirty="0">
                          <a:solidFill>
                            <a:srgbClr val="220000"/>
                          </a:solidFill>
                          <a:effectLst/>
                        </a:rPr>
                        <a:t>Leningrad </a:t>
                      </a:r>
                    </a:p>
                    <a:p>
                      <a:pPr marL="0" marR="0" algn="ctr">
                        <a:spcBef>
                          <a:spcPts val="0"/>
                        </a:spcBef>
                        <a:spcAft>
                          <a:spcPts val="0"/>
                        </a:spcAft>
                        <a:tabLst>
                          <a:tab pos="228600" algn="l"/>
                          <a:tab pos="457200" algn="l"/>
                          <a:tab pos="685800" algn="l"/>
                          <a:tab pos="914400" algn="l"/>
                        </a:tabLst>
                      </a:pPr>
                      <a:r>
                        <a:rPr lang="en-US" sz="2600" dirty="0">
                          <a:solidFill>
                            <a:srgbClr val="220000"/>
                          </a:solidFill>
                          <a:effectLst/>
                        </a:rPr>
                        <a:t>Codex </a:t>
                      </a:r>
                    </a:p>
                  </a:txBody>
                  <a:tcPr marL="0" marR="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rgbClr val="FFAE5D"/>
                    </a:solidFill>
                  </a:tcPr>
                </a:tc>
                <a:tc>
                  <a:txBody>
                    <a:bodyPr/>
                    <a:lstStyle/>
                    <a:p>
                      <a:pPr marL="0" marR="0" algn="ctr">
                        <a:spcBef>
                          <a:spcPts val="0"/>
                        </a:spcBef>
                        <a:spcAft>
                          <a:spcPts val="0"/>
                        </a:spcAft>
                        <a:tabLst>
                          <a:tab pos="228600" algn="l"/>
                          <a:tab pos="457200" algn="l"/>
                          <a:tab pos="685800" algn="l"/>
                          <a:tab pos="914400" algn="l"/>
                        </a:tabLst>
                      </a:pPr>
                      <a:r>
                        <a:rPr lang="en-US" sz="2600" i="0" dirty="0">
                          <a:solidFill>
                            <a:srgbClr val="220000"/>
                          </a:solidFill>
                          <a:effectLst/>
                          <a:latin typeface="+mn-lt"/>
                          <a:ea typeface="Times New Roman" panose="02020603050405020304" pitchFamily="18" charset="0"/>
                        </a:rPr>
                        <a:t>Ben</a:t>
                      </a:r>
                      <a:r>
                        <a:rPr lang="en-US" sz="2600" i="0" baseline="0" dirty="0">
                          <a:solidFill>
                            <a:srgbClr val="220000"/>
                          </a:solidFill>
                          <a:effectLst/>
                          <a:latin typeface="+mn-lt"/>
                          <a:ea typeface="Times New Roman" panose="02020603050405020304" pitchFamily="18" charset="0"/>
                        </a:rPr>
                        <a:t> </a:t>
                      </a:r>
                      <a:r>
                        <a:rPr lang="en-US" sz="2600" i="0" baseline="0" dirty="0" err="1">
                          <a:solidFill>
                            <a:srgbClr val="220000"/>
                          </a:solidFill>
                          <a:effectLst/>
                          <a:latin typeface="+mn-lt"/>
                          <a:ea typeface="Times New Roman" panose="02020603050405020304" pitchFamily="18" charset="0"/>
                        </a:rPr>
                        <a:t>Hayyim</a:t>
                      </a:r>
                      <a:r>
                        <a:rPr lang="en-US" sz="2600" i="0" baseline="0" dirty="0">
                          <a:solidFill>
                            <a:srgbClr val="220000"/>
                          </a:solidFill>
                          <a:effectLst/>
                          <a:latin typeface="+mn-lt"/>
                          <a:ea typeface="Times New Roman" panose="02020603050405020304" pitchFamily="18" charset="0"/>
                        </a:rPr>
                        <a:t> Tradition (</a:t>
                      </a:r>
                      <a:r>
                        <a:rPr lang="en-US" sz="2600" i="1" dirty="0">
                          <a:solidFill>
                            <a:srgbClr val="220000"/>
                          </a:solidFill>
                          <a:effectLst/>
                          <a:latin typeface="+mn-lt"/>
                          <a:ea typeface="Times New Roman" panose="02020603050405020304" pitchFamily="18" charset="0"/>
                        </a:rPr>
                        <a:t>TNK</a:t>
                      </a:r>
                      <a:r>
                        <a:rPr lang="en-US" sz="2600" i="0" dirty="0">
                          <a:solidFill>
                            <a:srgbClr val="220000"/>
                          </a:solidFill>
                          <a:effectLst/>
                          <a:latin typeface="+mn-lt"/>
                          <a:ea typeface="Times New Roman" panose="02020603050405020304" pitchFamily="18" charset="0"/>
                        </a:rPr>
                        <a:t>)</a:t>
                      </a:r>
                    </a:p>
                    <a:p>
                      <a:pPr marL="0" marR="0" algn="ctr">
                        <a:spcBef>
                          <a:spcPts val="0"/>
                        </a:spcBef>
                        <a:spcAft>
                          <a:spcPts val="0"/>
                        </a:spcAft>
                        <a:tabLst>
                          <a:tab pos="228600" algn="l"/>
                          <a:tab pos="457200" algn="l"/>
                          <a:tab pos="685800" algn="l"/>
                          <a:tab pos="914400" algn="l"/>
                        </a:tabLst>
                      </a:pPr>
                      <a:r>
                        <a:rPr lang="en-US" sz="2600" i="0" dirty="0">
                          <a:solidFill>
                            <a:srgbClr val="220000"/>
                          </a:solidFill>
                          <a:effectLst/>
                          <a:latin typeface="+mn-lt"/>
                          <a:ea typeface="Times New Roman" panose="02020603050405020304" pitchFamily="18" charset="0"/>
                        </a:rPr>
                        <a:t>(NJPS Version)</a:t>
                      </a:r>
                    </a:p>
                  </a:txBody>
                  <a:tcPr marL="0" marR="0" marT="0" marB="0"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rgbClr val="FFAE5D"/>
                    </a:solidFill>
                  </a:tcPr>
                </a:tc>
                <a:extLst>
                  <a:ext uri="{0D108BD9-81ED-4DB2-BD59-A6C34878D82A}">
                    <a16:rowId xmlns:a16="http://schemas.microsoft.com/office/drawing/2014/main" val="2187079682"/>
                  </a:ext>
                </a:extLst>
              </a:tr>
              <a:tr h="4139681">
                <a:tc>
                  <a:txBody>
                    <a:bodyPr/>
                    <a:lstStyle/>
                    <a:p>
                      <a:pPr marL="0" marR="0" algn="ctr">
                        <a:spcBef>
                          <a:spcPts val="0"/>
                        </a:spcBef>
                        <a:spcAft>
                          <a:spcPts val="0"/>
                        </a:spcAft>
                        <a:tabLst>
                          <a:tab pos="228600" algn="l"/>
                          <a:tab pos="457200" algn="l"/>
                          <a:tab pos="685800" algn="l"/>
                          <a:tab pos="914400" algn="l"/>
                        </a:tabLst>
                      </a:pPr>
                      <a:endParaRPr lang="en-US" sz="3000" b="1" dirty="0">
                        <a:solidFill>
                          <a:srgbClr val="220000"/>
                        </a:solidFill>
                        <a:effectLst/>
                      </a:endParaRP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Joshua</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Judges</a:t>
                      </a:r>
                    </a:p>
                    <a:p>
                      <a:pPr marL="0" marR="0" algn="ctr">
                        <a:spcBef>
                          <a:spcPts val="0"/>
                        </a:spcBef>
                        <a:spcAft>
                          <a:spcPts val="0"/>
                        </a:spcAft>
                        <a:tabLst>
                          <a:tab pos="228600" algn="l"/>
                          <a:tab pos="457200" algn="l"/>
                          <a:tab pos="685800" algn="l"/>
                          <a:tab pos="914400" algn="l"/>
                        </a:tabLst>
                      </a:pPr>
                      <a:r>
                        <a:rPr lang="en-US" sz="3000" b="1" u="sng" dirty="0">
                          <a:solidFill>
                            <a:srgbClr val="220000"/>
                          </a:solidFill>
                          <a:effectLst/>
                        </a:rPr>
                        <a:t>Ruth</a:t>
                      </a:r>
                      <a:endParaRPr lang="en-US" sz="3000" b="1" dirty="0">
                        <a:solidFill>
                          <a:srgbClr val="220000"/>
                        </a:solidFill>
                        <a:effectLst/>
                      </a:endParaRP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1 Samuel</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2 Samuel</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1 Kings</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2 Kings </a:t>
                      </a:r>
                      <a:endParaRPr lang="en-US" sz="3000" b="1" dirty="0">
                        <a:solidFill>
                          <a:srgbClr val="220000"/>
                        </a:solidFill>
                        <a:effectLst/>
                        <a:latin typeface="Times New Roman" panose="02020603050405020304" pitchFamily="18" charset="0"/>
                        <a:ea typeface="Times New Roman" panose="02020603050405020304" pitchFamily="18" charset="0"/>
                      </a:endParaRPr>
                    </a:p>
                  </a:txBody>
                  <a:tcPr marL="0" marR="0" marT="0" marB="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EC7C30"/>
                    </a:solidFill>
                  </a:tcPr>
                </a:tc>
                <a:tc>
                  <a:txBody>
                    <a:bodyPr/>
                    <a:lstStyle/>
                    <a:p>
                      <a:pPr marL="0" marR="0" algn="ctr">
                        <a:spcBef>
                          <a:spcPts val="0"/>
                        </a:spcBef>
                        <a:spcAft>
                          <a:spcPts val="0"/>
                        </a:spcAft>
                        <a:tabLst>
                          <a:tab pos="228600" algn="l"/>
                          <a:tab pos="457200" algn="l"/>
                          <a:tab pos="685800" algn="l"/>
                          <a:tab pos="914400" algn="l"/>
                        </a:tabLst>
                      </a:pPr>
                      <a:endParaRPr lang="en-US" sz="3000" b="1" u="sng" dirty="0">
                        <a:solidFill>
                          <a:srgbClr val="220000"/>
                        </a:solidFill>
                        <a:effectLst/>
                      </a:endParaRPr>
                    </a:p>
                    <a:p>
                      <a:pPr marL="0" marR="0" algn="ctr">
                        <a:spcBef>
                          <a:spcPts val="0"/>
                        </a:spcBef>
                        <a:spcAft>
                          <a:spcPts val="0"/>
                        </a:spcAft>
                        <a:tabLst>
                          <a:tab pos="228600" algn="l"/>
                          <a:tab pos="457200" algn="l"/>
                          <a:tab pos="685800" algn="l"/>
                          <a:tab pos="914400" algn="l"/>
                        </a:tabLst>
                      </a:pPr>
                      <a:r>
                        <a:rPr lang="en-US" sz="3000" b="1" u="sng" dirty="0">
                          <a:solidFill>
                            <a:srgbClr val="220000"/>
                          </a:solidFill>
                          <a:effectLst/>
                        </a:rPr>
                        <a:t>Ruth</a:t>
                      </a:r>
                      <a:endParaRPr lang="en-US" sz="3000" b="1" dirty="0">
                        <a:solidFill>
                          <a:srgbClr val="220000"/>
                        </a:solidFill>
                        <a:effectLst/>
                      </a:endParaRP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Psalms</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Job</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Proverbs</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Ecclesiastes</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Song of Songs </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Lamentations</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Daniel </a:t>
                      </a:r>
                      <a:endParaRPr lang="en-US" sz="3000" b="1" dirty="0">
                        <a:solidFill>
                          <a:srgbClr val="220000"/>
                        </a:solidFill>
                        <a:effectLst/>
                        <a:latin typeface="Times New Roman" panose="02020603050405020304" pitchFamily="18" charset="0"/>
                        <a:ea typeface="Times New Roman" panose="02020603050405020304" pitchFamily="18" charset="0"/>
                      </a:endParaRPr>
                    </a:p>
                  </a:txBody>
                  <a:tcPr marL="0" marR="0" marT="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EC7C30"/>
                    </a:solidFill>
                  </a:tcPr>
                </a:tc>
                <a:tc>
                  <a:txBody>
                    <a:bodyPr/>
                    <a:lstStyle/>
                    <a:p>
                      <a:pPr marL="0" marR="0" algn="ctr">
                        <a:spcBef>
                          <a:spcPts val="0"/>
                        </a:spcBef>
                        <a:spcAft>
                          <a:spcPts val="0"/>
                        </a:spcAft>
                        <a:tabLst>
                          <a:tab pos="228600" algn="l"/>
                          <a:tab pos="457200" algn="l"/>
                          <a:tab pos="685800" algn="l"/>
                          <a:tab pos="914400" algn="l"/>
                        </a:tabLst>
                      </a:pPr>
                      <a:endParaRPr lang="en-US" sz="3000" b="1" dirty="0">
                        <a:solidFill>
                          <a:srgbClr val="220000"/>
                        </a:solidFill>
                        <a:effectLst/>
                      </a:endParaRP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Psalms</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Job </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Proverbs</a:t>
                      </a:r>
                    </a:p>
                    <a:p>
                      <a:pPr marL="0" marR="0" algn="ctr">
                        <a:spcBef>
                          <a:spcPts val="0"/>
                        </a:spcBef>
                        <a:spcAft>
                          <a:spcPts val="0"/>
                        </a:spcAft>
                        <a:tabLst>
                          <a:tab pos="228600" algn="l"/>
                          <a:tab pos="457200" algn="l"/>
                          <a:tab pos="685800" algn="l"/>
                          <a:tab pos="914400" algn="l"/>
                        </a:tabLst>
                      </a:pPr>
                      <a:r>
                        <a:rPr lang="en-US" sz="3000" b="1" u="sng" dirty="0">
                          <a:solidFill>
                            <a:srgbClr val="220000"/>
                          </a:solidFill>
                          <a:effectLst/>
                        </a:rPr>
                        <a:t>Ruth</a:t>
                      </a:r>
                      <a:r>
                        <a:rPr lang="en-US" sz="3000" b="1" dirty="0">
                          <a:solidFill>
                            <a:srgbClr val="220000"/>
                          </a:solidFill>
                          <a:effectLst/>
                        </a:rPr>
                        <a:t> </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Song of Songs</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Ecclesiastes</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Lamentations</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Esther</a:t>
                      </a:r>
                      <a:endParaRPr lang="en-US" sz="3000" b="1" dirty="0">
                        <a:solidFill>
                          <a:srgbClr val="220000"/>
                        </a:solidFill>
                        <a:effectLst/>
                        <a:latin typeface="Times New Roman" panose="02020603050405020304" pitchFamily="18" charset="0"/>
                        <a:ea typeface="Times New Roman" panose="02020603050405020304" pitchFamily="18" charset="0"/>
                      </a:endParaRPr>
                    </a:p>
                  </a:txBody>
                  <a:tcPr marL="0" marR="0" marT="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EC7C30"/>
                    </a:solidFill>
                  </a:tcPr>
                </a:tc>
                <a:tc>
                  <a:txBody>
                    <a:bodyPr/>
                    <a:lstStyle/>
                    <a:p>
                      <a:pPr marL="0" marR="0" algn="ctr">
                        <a:spcBef>
                          <a:spcPts val="0"/>
                        </a:spcBef>
                        <a:spcAft>
                          <a:spcPts val="0"/>
                        </a:spcAft>
                        <a:tabLst>
                          <a:tab pos="228600" algn="l"/>
                          <a:tab pos="457200" algn="l"/>
                          <a:tab pos="685800" algn="l"/>
                          <a:tab pos="914400" algn="l"/>
                        </a:tabLst>
                      </a:pPr>
                      <a:endParaRPr lang="en-US" sz="3000" b="1" dirty="0">
                        <a:solidFill>
                          <a:srgbClr val="220000"/>
                        </a:solidFill>
                        <a:effectLst/>
                      </a:endParaRP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Psalms</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Proverbs</a:t>
                      </a:r>
                    </a:p>
                    <a:p>
                      <a:pPr marL="0" marR="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Lst>
                        <a:defRPr/>
                      </a:pPr>
                      <a:r>
                        <a:rPr lang="en-US" sz="3000" b="1" dirty="0">
                          <a:solidFill>
                            <a:srgbClr val="220000"/>
                          </a:solidFill>
                          <a:effectLst/>
                        </a:rPr>
                        <a:t>Job </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Song of Songs</a:t>
                      </a:r>
                    </a:p>
                    <a:p>
                      <a:pPr marL="0" marR="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Lst>
                        <a:defRPr/>
                      </a:pPr>
                      <a:r>
                        <a:rPr lang="en-US" sz="3000" b="1" u="sng" dirty="0">
                          <a:solidFill>
                            <a:srgbClr val="220000"/>
                          </a:solidFill>
                          <a:effectLst/>
                        </a:rPr>
                        <a:t>Ruth</a:t>
                      </a:r>
                      <a:r>
                        <a:rPr lang="en-US" sz="3000" b="1" dirty="0">
                          <a:solidFill>
                            <a:srgbClr val="220000"/>
                          </a:solidFill>
                          <a:effectLst/>
                        </a:rPr>
                        <a:t> </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Lamentations</a:t>
                      </a:r>
                    </a:p>
                    <a:p>
                      <a:pPr marL="0" marR="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Lst>
                        <a:defRPr/>
                      </a:pPr>
                      <a:r>
                        <a:rPr lang="en-US" sz="3000" b="1" dirty="0">
                          <a:solidFill>
                            <a:srgbClr val="220000"/>
                          </a:solidFill>
                          <a:effectLst/>
                        </a:rPr>
                        <a:t>Ecclesiastes</a:t>
                      </a:r>
                    </a:p>
                    <a:p>
                      <a:pPr marL="0" marR="0" algn="ctr">
                        <a:spcBef>
                          <a:spcPts val="0"/>
                        </a:spcBef>
                        <a:spcAft>
                          <a:spcPts val="0"/>
                        </a:spcAft>
                        <a:tabLst>
                          <a:tab pos="228600" algn="l"/>
                          <a:tab pos="457200" algn="l"/>
                          <a:tab pos="685800" algn="l"/>
                          <a:tab pos="914400" algn="l"/>
                        </a:tabLst>
                      </a:pPr>
                      <a:r>
                        <a:rPr lang="en-US" sz="3000" b="1" dirty="0">
                          <a:solidFill>
                            <a:srgbClr val="220000"/>
                          </a:solidFill>
                          <a:effectLst/>
                        </a:rPr>
                        <a:t>Esther</a:t>
                      </a:r>
                      <a:endParaRPr lang="en-US" sz="3000" b="1" dirty="0">
                        <a:solidFill>
                          <a:srgbClr val="220000"/>
                        </a:solidFill>
                        <a:effectLst/>
                        <a:latin typeface="Times New Roman" panose="02020603050405020304" pitchFamily="18" charset="0"/>
                        <a:ea typeface="Times New Roman" panose="02020603050405020304" pitchFamily="18" charset="0"/>
                      </a:endParaRPr>
                    </a:p>
                  </a:txBody>
                  <a:tcPr marL="0" marR="0" marT="0" marB="0">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rgbClr val="EC7C30"/>
                    </a:solidFill>
                  </a:tcPr>
                </a:tc>
                <a:extLst>
                  <a:ext uri="{0D108BD9-81ED-4DB2-BD59-A6C34878D82A}">
                    <a16:rowId xmlns:a16="http://schemas.microsoft.com/office/drawing/2014/main" val="2628137814"/>
                  </a:ext>
                </a:extLst>
              </a:tr>
            </a:tbl>
          </a:graphicData>
        </a:graphic>
      </p:graphicFrame>
      <p:cxnSp>
        <p:nvCxnSpPr>
          <p:cNvPr id="5" name="AutoShape 29"/>
          <p:cNvCxnSpPr>
            <a:cxnSpLocks noChangeShapeType="1"/>
          </p:cNvCxnSpPr>
          <p:nvPr/>
        </p:nvCxnSpPr>
        <p:spPr bwMode="auto">
          <a:xfrm flipV="1">
            <a:off x="2509684" y="3091702"/>
            <a:ext cx="1541206" cy="772647"/>
          </a:xfrm>
          <a:prstGeom prst="straightConnector1">
            <a:avLst/>
          </a:prstGeom>
          <a:noFill/>
          <a:ln w="57150">
            <a:solidFill>
              <a:srgbClr val="66FF33"/>
            </a:solidFill>
            <a:round/>
            <a:headEnd/>
            <a:tailEnd type="triangle" w="med" len="med"/>
          </a:ln>
          <a:extLst>
            <a:ext uri="{909E8E84-426E-40DD-AFC4-6F175D3DCCD1}">
              <a14:hiddenFill xmlns:a14="http://schemas.microsoft.com/office/drawing/2010/main">
                <a:noFill/>
              </a14:hiddenFill>
            </a:ext>
          </a:extLst>
        </p:spPr>
      </p:cxnSp>
      <p:cxnSp>
        <p:nvCxnSpPr>
          <p:cNvPr id="13" name="AutoShape 29"/>
          <p:cNvCxnSpPr>
            <a:cxnSpLocks noChangeShapeType="1"/>
          </p:cNvCxnSpPr>
          <p:nvPr/>
        </p:nvCxnSpPr>
        <p:spPr bwMode="auto">
          <a:xfrm>
            <a:off x="5338916" y="3091702"/>
            <a:ext cx="1347019" cy="1175498"/>
          </a:xfrm>
          <a:prstGeom prst="straightConnector1">
            <a:avLst/>
          </a:prstGeom>
          <a:noFill/>
          <a:ln w="57150">
            <a:solidFill>
              <a:srgbClr val="66FF33"/>
            </a:solidFill>
            <a:round/>
            <a:headEnd/>
            <a:tailEnd type="triangle" w="med" len="med"/>
          </a:ln>
          <a:extLst>
            <a:ext uri="{909E8E84-426E-40DD-AFC4-6F175D3DCCD1}">
              <a14:hiddenFill xmlns:a14="http://schemas.microsoft.com/office/drawing/2010/main">
                <a:noFill/>
              </a14:hiddenFill>
            </a:ext>
          </a:extLst>
        </p:spPr>
      </p:cxnSp>
      <p:cxnSp>
        <p:nvCxnSpPr>
          <p:cNvPr id="8" name="AutoShape 29"/>
          <p:cNvCxnSpPr>
            <a:cxnSpLocks noChangeShapeType="1"/>
          </p:cNvCxnSpPr>
          <p:nvPr/>
        </p:nvCxnSpPr>
        <p:spPr bwMode="auto">
          <a:xfrm>
            <a:off x="7933607" y="4355690"/>
            <a:ext cx="1446367" cy="442452"/>
          </a:xfrm>
          <a:prstGeom prst="straightConnector1">
            <a:avLst/>
          </a:prstGeom>
          <a:noFill/>
          <a:ln w="57150">
            <a:solidFill>
              <a:srgbClr val="66FF33"/>
            </a:solidFill>
            <a:round/>
            <a:headEnd/>
            <a:tailEnd type="triangle" w="med" len="med"/>
          </a:ln>
          <a:extLst>
            <a:ext uri="{909E8E84-426E-40DD-AFC4-6F175D3DCCD1}">
              <a14:hiddenFill xmlns:a14="http://schemas.microsoft.com/office/drawing/2010/main">
                <a:noFill/>
              </a14:hiddenFill>
            </a:ext>
          </a:extLst>
        </p:spPr>
      </p:cxnSp>
      <p:sp>
        <p:nvSpPr>
          <p:cNvPr id="3" name="Oval 2">
            <a:extLst>
              <a:ext uri="{FF2B5EF4-FFF2-40B4-BE49-F238E27FC236}">
                <a16:creationId xmlns:a16="http://schemas.microsoft.com/office/drawing/2014/main" id="{37FD3E47-C9DD-495A-AD0B-F7CBE1F93F09}"/>
              </a:ext>
            </a:extLst>
          </p:cNvPr>
          <p:cNvSpPr/>
          <p:nvPr/>
        </p:nvSpPr>
        <p:spPr>
          <a:xfrm>
            <a:off x="1205346" y="3643745"/>
            <a:ext cx="1347019" cy="48490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FBC663A-825F-47D4-9E26-B33CBEFA25BD}"/>
              </a:ext>
            </a:extLst>
          </p:cNvPr>
          <p:cNvSpPr/>
          <p:nvPr/>
        </p:nvSpPr>
        <p:spPr>
          <a:xfrm>
            <a:off x="6663972" y="4092007"/>
            <a:ext cx="1347019" cy="48490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426C980-2193-4B43-8AC8-C240D05E9106}"/>
              </a:ext>
            </a:extLst>
          </p:cNvPr>
          <p:cNvSpPr/>
          <p:nvPr/>
        </p:nvSpPr>
        <p:spPr>
          <a:xfrm>
            <a:off x="3980054" y="2702707"/>
            <a:ext cx="1347019" cy="48490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FBE8F3B-99B4-4212-99CB-96F1A0560CF0}"/>
              </a:ext>
            </a:extLst>
          </p:cNvPr>
          <p:cNvSpPr/>
          <p:nvPr/>
        </p:nvSpPr>
        <p:spPr>
          <a:xfrm>
            <a:off x="9379974" y="4549206"/>
            <a:ext cx="1347019" cy="48490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37483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447AE-A0DC-4956-B66D-260085205D1A}"/>
              </a:ext>
            </a:extLst>
          </p:cNvPr>
          <p:cNvSpPr>
            <a:spLocks noGrp="1"/>
          </p:cNvSpPr>
          <p:nvPr>
            <p:ph type="title"/>
          </p:nvPr>
        </p:nvSpPr>
        <p:spPr/>
        <p:txBody>
          <a:bodyPr/>
          <a:lstStyle/>
          <a:p>
            <a:endParaRPr lang="en-US"/>
          </a:p>
        </p:txBody>
      </p:sp>
      <p:pic>
        <p:nvPicPr>
          <p:cNvPr id="5" name="Content Placeholder 4" descr="Chart, bar chart&#10;&#10;Description automatically generated">
            <a:extLst>
              <a:ext uri="{FF2B5EF4-FFF2-40B4-BE49-F238E27FC236}">
                <a16:creationId xmlns:a16="http://schemas.microsoft.com/office/drawing/2014/main" id="{CA8F7D52-A897-4491-8149-1476B1B3B6B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53255" y="365125"/>
            <a:ext cx="10085489" cy="6413856"/>
          </a:xfrm>
        </p:spPr>
      </p:pic>
      <p:cxnSp>
        <p:nvCxnSpPr>
          <p:cNvPr id="7" name="Straight Arrow Connector 6">
            <a:extLst>
              <a:ext uri="{FF2B5EF4-FFF2-40B4-BE49-F238E27FC236}">
                <a16:creationId xmlns:a16="http://schemas.microsoft.com/office/drawing/2014/main" id="{F626EF63-F6E3-484E-A2E8-A00DE41A84EB}"/>
              </a:ext>
            </a:extLst>
          </p:cNvPr>
          <p:cNvCxnSpPr>
            <a:cxnSpLocks/>
          </p:cNvCxnSpPr>
          <p:nvPr/>
        </p:nvCxnSpPr>
        <p:spPr>
          <a:xfrm>
            <a:off x="3588328" y="1027906"/>
            <a:ext cx="387927" cy="4211782"/>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4446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590549" y="962025"/>
            <a:ext cx="10944225" cy="5465669"/>
          </a:xfrm>
        </p:spPr>
        <p:txBody>
          <a:bodyPr>
            <a:normAutofit/>
          </a:bodyPr>
          <a:lstStyle/>
          <a:p>
            <a:pPr marL="514350" marR="0" indent="-514350" algn="l">
              <a:lnSpc>
                <a:spcPct val="100000"/>
              </a:lnSpc>
              <a:spcBef>
                <a:spcPts val="0"/>
              </a:spcBef>
              <a:spcAft>
                <a:spcPts val="1200"/>
              </a:spcAft>
              <a:buAutoNum type="arabicPeriod"/>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400" b="1" dirty="0">
                <a:solidFill>
                  <a:srgbClr val="FFFFCC"/>
                </a:solidFill>
                <a:effectLst/>
                <a:ea typeface="MS Gothic" panose="020B0609070205080204" pitchFamily="49" charset="-128"/>
              </a:rPr>
              <a:t>Why is this book called Ruth (or should it be Boaz?)</a:t>
            </a:r>
          </a:p>
          <a:p>
            <a:pPr marL="514350" marR="0" indent="-514350" algn="l">
              <a:lnSpc>
                <a:spcPct val="100000"/>
              </a:lnSpc>
              <a:spcBef>
                <a:spcPts val="0"/>
              </a:spcBef>
              <a:spcAft>
                <a:spcPts val="1200"/>
              </a:spcAft>
              <a:buAutoNum type="arabicPeriod"/>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400" b="1" dirty="0">
                <a:solidFill>
                  <a:srgbClr val="FFFFCC"/>
                </a:solidFill>
                <a:ea typeface="MS Gothic" panose="020B0609070205080204" pitchFamily="49" charset="-128"/>
              </a:rPr>
              <a:t>Where do we find Ruth in the biblical canons?</a:t>
            </a:r>
          </a:p>
          <a:p>
            <a:pPr marL="514350" marR="0" indent="-514350" algn="l">
              <a:lnSpc>
                <a:spcPct val="100000"/>
              </a:lnSpc>
              <a:spcBef>
                <a:spcPts val="0"/>
              </a:spcBef>
              <a:spcAft>
                <a:spcPts val="1200"/>
              </a:spcAft>
              <a:buAutoNum type="arabicPeriod"/>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400" b="1" dirty="0">
                <a:solidFill>
                  <a:srgbClr val="FFFFCC"/>
                </a:solidFill>
                <a:effectLst/>
                <a:ea typeface="MS Gothic" panose="020B0609070205080204" pitchFamily="49" charset="-128"/>
              </a:rPr>
              <a:t>How should we interpret the book of Ruth?</a:t>
            </a:r>
          </a:p>
          <a:p>
            <a:pPr marL="0" marR="0" indent="0" algn="l">
              <a:lnSpc>
                <a:spcPct val="100000"/>
              </a:lnSpc>
              <a:spcBef>
                <a:spcPts val="0"/>
              </a:spcBef>
              <a:spcAft>
                <a:spcPts val="12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400" b="1" dirty="0">
                <a:solidFill>
                  <a:srgbClr val="FFFFCC"/>
                </a:solidFill>
                <a:ea typeface="MS Gothic" panose="020B0609070205080204" pitchFamily="49" charset="-128"/>
              </a:rPr>
              <a:t>		</a:t>
            </a:r>
            <a:r>
              <a:rPr lang="en-US" sz="3600" b="1" dirty="0">
                <a:solidFill>
                  <a:srgbClr val="FFFFCC"/>
                </a:solidFill>
                <a:latin typeface="Calibri" panose="020F0502020204030204" pitchFamily="34" charset="0"/>
                <a:ea typeface="SBL BibLit" panose="02000000000000000000" pitchFamily="2" charset="-79"/>
                <a:cs typeface="Calibri" panose="020F0502020204030204" pitchFamily="34" charset="0"/>
              </a:rPr>
              <a:t>Ruth through the Lens of </a:t>
            </a:r>
            <a:r>
              <a:rPr lang="en-US" sz="3600" b="1" dirty="0">
                <a:solidFill>
                  <a:srgbClr val="220000"/>
                </a:solidFill>
                <a:highlight>
                  <a:srgbClr val="00FF00"/>
                </a:highlight>
                <a:latin typeface="Calibri" panose="020F0502020204030204" pitchFamily="34" charset="0"/>
                <a:ea typeface="SBL BibLit" panose="02000000000000000000" pitchFamily="2" charset="-79"/>
                <a:cs typeface="Calibri" panose="020F0502020204030204" pitchFamily="34" charset="0"/>
              </a:rPr>
              <a:t>Speech Act Theory</a:t>
            </a:r>
            <a:endParaRPr lang="en-US" sz="34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588262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555812" y="717176"/>
            <a:ext cx="11277600" cy="5952565"/>
          </a:xfrm>
        </p:spPr>
        <p:txBody>
          <a:bodyPr>
            <a:normAutofit/>
          </a:bodyPr>
          <a:lstStyle/>
          <a:p>
            <a:pPr marL="627063" marR="0" indent="-627063">
              <a:lnSpc>
                <a:spcPct val="100000"/>
              </a:lnSpc>
              <a:spcBef>
                <a:spcPts val="0"/>
              </a:spcBef>
              <a:spcAft>
                <a:spcPts val="1200"/>
              </a:spcAft>
              <a:buAutoNum type="arabicParenBoth" startAt="3"/>
              <a:tabLst>
                <a:tab pos="228600" algn="l"/>
                <a:tab pos="457200" algn="l"/>
                <a:tab pos="685800" algn="l"/>
                <a:tab pos="914400" algn="l"/>
                <a:tab pos="1143000" algn="l"/>
                <a:tab pos="1371600" algn="l"/>
                <a:tab pos="1600200" algn="l"/>
              </a:tabLst>
            </a:pPr>
            <a:r>
              <a:rPr lang="en-US" sz="3400" b="1" dirty="0">
                <a:solidFill>
                  <a:srgbClr val="FFFFCC"/>
                </a:solidFill>
                <a:effectLst/>
                <a:ea typeface="MS Gothic" panose="020B0609070205080204" pitchFamily="49" charset="-128"/>
                <a:cs typeface="Arial" panose="020B0604020202020204" pitchFamily="34" charset="0"/>
              </a:rPr>
              <a:t>From Joshua 12 we learn that literally dozens of Canaanite kings were defeated by the Israelites. Yet the author only selects a few for detailed treatment.</a:t>
            </a:r>
          </a:p>
          <a:p>
            <a:pPr marL="627063" marR="0" indent="-627063">
              <a:lnSpc>
                <a:spcPct val="100000"/>
              </a:lnSpc>
              <a:spcBef>
                <a:spcPts val="0"/>
              </a:spcBef>
              <a:spcAft>
                <a:spcPts val="1200"/>
              </a:spcAft>
              <a:buAutoNum type="arabicParenBoth" startAt="3"/>
              <a:tabLst>
                <a:tab pos="228600" algn="l"/>
                <a:tab pos="457200" algn="l"/>
                <a:tab pos="685800" algn="l"/>
                <a:tab pos="914400" algn="l"/>
                <a:tab pos="1143000" algn="l"/>
                <a:tab pos="1371600" algn="l"/>
                <a:tab pos="1600200" algn="l"/>
              </a:tabLst>
            </a:pPr>
            <a:r>
              <a:rPr lang="en-US" sz="3400" b="1" dirty="0">
                <a:solidFill>
                  <a:srgbClr val="FFFFCC"/>
                </a:solidFill>
                <a:effectLst/>
                <a:ea typeface="MS Gothic" panose="020B0609070205080204" pitchFamily="49" charset="-128"/>
                <a:cs typeface="Arial" panose="020B0604020202020204" pitchFamily="34" charset="0"/>
              </a:rPr>
              <a:t>The narratives of the judges. From Judges 3:31, 10:1–5, and 12:8–15 we learn that there were several figures in Israel’s early settlement days who receive only passing comment. The author is aware of their existence. However, because they do not fit his primary thesis, he does not structure his treatment of them according to his stereotypical pattern.</a:t>
            </a:r>
            <a:endParaRPr lang="en-US" sz="3400" b="1" dirty="0">
              <a:solidFill>
                <a:srgbClr val="FFFFCC"/>
              </a:solidFill>
              <a:effectLst/>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2884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727587" y="1868411"/>
            <a:ext cx="10944225" cy="5154706"/>
          </a:xfrm>
        </p:spPr>
        <p:txBody>
          <a:bodyPr>
            <a:normAutofit/>
          </a:bodyPr>
          <a:lstStyle/>
          <a:p>
            <a:pPr marL="457200" marR="0" indent="0">
              <a:lnSpc>
                <a:spcPct val="100000"/>
              </a:lnSpc>
              <a:spcBef>
                <a:spcPts val="0"/>
              </a:spcBef>
              <a:spcAft>
                <a:spcPts val="1200"/>
              </a:spcAft>
              <a:buNone/>
              <a:tabLst>
                <a:tab pos="400050" algn="l"/>
                <a:tab pos="457200" algn="l"/>
                <a:tab pos="685800" algn="l"/>
                <a:tab pos="914400" algn="l"/>
                <a:tab pos="1143000" algn="l"/>
                <a:tab pos="1371600" algn="l"/>
                <a:tab pos="1600200" algn="l"/>
              </a:tabLst>
            </a:pPr>
            <a:r>
              <a:rPr lang="en-US" sz="3400" b="1" dirty="0">
                <a:solidFill>
                  <a:srgbClr val="FFFFCC"/>
                </a:solidFill>
                <a:effectLst/>
                <a:ea typeface="Calibri" panose="020F0502020204030204" pitchFamily="34" charset="0"/>
                <a:cs typeface="Calibri" panose="020F0502020204030204" pitchFamily="34" charset="0"/>
              </a:rPr>
              <a:t>With the aid of “speech act theory” we recognize that the book of Ruth operates at two levels. </a:t>
            </a:r>
            <a:endParaRPr lang="en-US" sz="3400" b="1" dirty="0">
              <a:solidFill>
                <a:srgbClr val="FFFFCC"/>
              </a:solidFill>
              <a:latin typeface="Calibri" panose="020F0502020204030204" pitchFamily="34" charset="0"/>
              <a:ea typeface="Calibri" panose="020F0502020204030204" pitchFamily="34" charset="0"/>
              <a:cs typeface="Calibri" panose="020F0502020204030204" pitchFamily="34" charset="0"/>
            </a:endParaRPr>
          </a:p>
          <a:p>
            <a:pPr marL="0" indent="0">
              <a:spcBef>
                <a:spcPts val="600"/>
              </a:spcBef>
              <a:spcAft>
                <a:spcPts val="600"/>
              </a:spcAft>
              <a:buNone/>
            </a:pPr>
            <a:r>
              <a:rPr lang="en-US" sz="3600" b="1" dirty="0">
                <a:solidFill>
                  <a:srgbClr val="FFFFCC"/>
                </a:solidFill>
                <a:latin typeface="Calibri" panose="020F0502020204030204" pitchFamily="34" charset="0"/>
                <a:ea typeface="SBL BibLit" panose="02000000000000000000" pitchFamily="2" charset="-79"/>
                <a:cs typeface="Calibri" panose="020F0502020204030204" pitchFamily="34" charset="0"/>
              </a:rPr>
              <a:t>Doing things with words:</a:t>
            </a:r>
          </a:p>
          <a:p>
            <a:pPr marL="0" indent="0">
              <a:spcBef>
                <a:spcPts val="600"/>
              </a:spcBef>
              <a:spcAft>
                <a:spcPts val="600"/>
              </a:spcAft>
              <a:buNone/>
            </a:pPr>
            <a:endParaRPr lang="en-US" sz="3600" b="1" dirty="0">
              <a:solidFill>
                <a:srgbClr val="FFFFCC"/>
              </a:solidFill>
              <a:latin typeface="Calibri" panose="020F0502020204030204" pitchFamily="34" charset="0"/>
              <a:ea typeface="SBL BibLit" panose="02000000000000000000" pitchFamily="2" charset="-79"/>
              <a:cs typeface="Calibri" panose="020F0502020204030204" pitchFamily="34" charset="0"/>
            </a:endParaRPr>
          </a:p>
          <a:p>
            <a:pPr marL="2968625" indent="-2968625">
              <a:spcBef>
                <a:spcPts val="600"/>
              </a:spcBef>
              <a:spcAft>
                <a:spcPts val="600"/>
              </a:spcAft>
              <a:buNone/>
            </a:pPr>
            <a:r>
              <a:rPr lang="en-US" sz="3200" b="1" dirty="0">
                <a:solidFill>
                  <a:srgbClr val="FFFFCC"/>
                </a:solidFill>
                <a:latin typeface="Calibri" panose="020F0502020204030204" pitchFamily="34" charset="0"/>
                <a:ea typeface="SBL BibLit" panose="02000000000000000000" pitchFamily="2" charset="-79"/>
                <a:cs typeface="Calibri" panose="020F0502020204030204" pitchFamily="34" charset="0"/>
              </a:rPr>
              <a:t>Locution: 	the words a person uses.</a:t>
            </a:r>
          </a:p>
          <a:p>
            <a:pPr marL="2968625" indent="-2968625">
              <a:spcBef>
                <a:spcPts val="600"/>
              </a:spcBef>
              <a:spcAft>
                <a:spcPts val="600"/>
              </a:spcAft>
              <a:buNone/>
            </a:pPr>
            <a:r>
              <a:rPr lang="en-US" sz="3200" b="1" dirty="0">
                <a:solidFill>
                  <a:srgbClr val="FFFFCC"/>
                </a:solidFill>
                <a:latin typeface="Calibri" panose="020F0502020204030204" pitchFamily="34" charset="0"/>
                <a:ea typeface="SBL BibLit" panose="02000000000000000000" pitchFamily="2" charset="-79"/>
                <a:cs typeface="Calibri" panose="020F0502020204030204" pitchFamily="34" charset="0"/>
              </a:rPr>
              <a:t>Illocution: 	the meaning a person intends to convey.</a:t>
            </a:r>
          </a:p>
          <a:p>
            <a:pPr marL="2968625" indent="-2968625">
              <a:spcBef>
                <a:spcPts val="600"/>
              </a:spcBef>
              <a:spcAft>
                <a:spcPts val="600"/>
              </a:spcAft>
              <a:buNone/>
            </a:pPr>
            <a:r>
              <a:rPr lang="en-US" sz="3200" b="1" dirty="0">
                <a:solidFill>
                  <a:srgbClr val="FFFFCC"/>
                </a:solidFill>
                <a:latin typeface="Calibri" panose="020F0502020204030204" pitchFamily="34" charset="0"/>
                <a:ea typeface="SBL BibLit" panose="02000000000000000000" pitchFamily="2" charset="-79"/>
                <a:cs typeface="Calibri" panose="020F0502020204030204" pitchFamily="34" charset="0"/>
              </a:rPr>
              <a:t>Perlocution:	the meanings hearers/readers attach to a person’s words.</a:t>
            </a:r>
            <a:r>
              <a:rPr lang="en-US" sz="3600" b="1" dirty="0">
                <a:solidFill>
                  <a:srgbClr val="FFFFCC"/>
                </a:solidFill>
                <a:latin typeface="Calibri" panose="020F0502020204030204" pitchFamily="34" charset="0"/>
                <a:ea typeface="SBL BibLit" panose="02000000000000000000" pitchFamily="2" charset="-79"/>
                <a:cs typeface="Calibri" panose="020F0502020204030204" pitchFamily="34" charset="0"/>
              </a:rPr>
              <a:t>		</a:t>
            </a:r>
          </a:p>
          <a:p>
            <a:pPr marL="457200" marR="0" indent="0">
              <a:lnSpc>
                <a:spcPct val="100000"/>
              </a:lnSpc>
              <a:spcBef>
                <a:spcPts val="0"/>
              </a:spcBef>
              <a:spcAft>
                <a:spcPts val="1200"/>
              </a:spcAft>
              <a:buNone/>
              <a:tabLst>
                <a:tab pos="40005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E2DB8E99-181A-5F33-EE21-AA1B7B07C180}"/>
              </a:ext>
            </a:extLst>
          </p:cNvPr>
          <p:cNvSpPr>
            <a:spLocks noGrp="1"/>
          </p:cNvSpPr>
          <p:nvPr>
            <p:ph type="title"/>
          </p:nvPr>
        </p:nvSpPr>
        <p:spPr>
          <a:xfrm>
            <a:off x="727587" y="723193"/>
            <a:ext cx="10736826" cy="859599"/>
          </a:xfrm>
        </p:spPr>
        <p:txBody>
          <a:bodyPr>
            <a:normAutofit/>
          </a:bodyPr>
          <a:lstStyle/>
          <a:p>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Ruth through the Lens of </a:t>
            </a:r>
            <a:r>
              <a:rPr lang="en-US" sz="4000" b="1" dirty="0">
                <a:solidFill>
                  <a:srgbClr val="220000"/>
                </a:solidFill>
                <a:highlight>
                  <a:srgbClr val="00FF00"/>
                </a:highlight>
                <a:latin typeface="Calibri" panose="020F0502020204030204" pitchFamily="34" charset="0"/>
                <a:ea typeface="SBL BibLit" panose="02000000000000000000" pitchFamily="2" charset="-79"/>
                <a:cs typeface="Calibri" panose="020F0502020204030204" pitchFamily="34" charset="0"/>
              </a:rPr>
              <a:t>Speech Act Theory</a:t>
            </a:r>
          </a:p>
        </p:txBody>
      </p:sp>
    </p:spTree>
    <p:extLst>
      <p:ext uri="{BB962C8B-B14F-4D97-AF65-F5344CB8AC3E}">
        <p14:creationId xmlns:p14="http://schemas.microsoft.com/office/powerpoint/2010/main" val="33309519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318977" y="1158949"/>
            <a:ext cx="11368198" cy="5470451"/>
          </a:xfrm>
        </p:spPr>
        <p:txBody>
          <a:bodyPr>
            <a:normAutofit lnSpcReduction="10000"/>
          </a:bodyPr>
          <a:lstStyle/>
          <a:p>
            <a:pPr marL="0" marR="0" indent="0" algn="l">
              <a:lnSpc>
                <a:spcPct val="110000"/>
              </a:lnSpc>
              <a:spcBef>
                <a:spcPts val="0"/>
              </a:spcBef>
              <a:spcAft>
                <a:spcPts val="12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200" b="1" dirty="0">
                <a:solidFill>
                  <a:srgbClr val="FFFFCC"/>
                </a:solidFill>
                <a:effectLst/>
                <a:ea typeface="Calibri" panose="020F0502020204030204" pitchFamily="34" charset="0"/>
                <a:cs typeface="Calibri" panose="020F0502020204030204" pitchFamily="34" charset="0"/>
              </a:rPr>
              <a:t>At the level of </a:t>
            </a:r>
            <a:r>
              <a:rPr lang="en-US" sz="3200" b="1" i="1" dirty="0">
                <a:solidFill>
                  <a:srgbClr val="FFFFCC"/>
                </a:solidFill>
                <a:effectLst/>
                <a:ea typeface="Calibri" panose="020F0502020204030204" pitchFamily="34" charset="0"/>
                <a:cs typeface="Calibri" panose="020F0502020204030204" pitchFamily="34" charset="0"/>
              </a:rPr>
              <a:t>locution</a:t>
            </a:r>
            <a:r>
              <a:rPr lang="en-US" sz="3200" b="1" dirty="0">
                <a:solidFill>
                  <a:srgbClr val="FFFFCC"/>
                </a:solidFill>
                <a:effectLst/>
                <a:ea typeface="Calibri" panose="020F0502020204030204" pitchFamily="34" charset="0"/>
                <a:cs typeface="Calibri" panose="020F0502020204030204" pitchFamily="34" charset="0"/>
              </a:rPr>
              <a:t> (the words people use; the story they tell), this book shows how God takes care of two widows who were needy but superficially unlikely candidates for divine and human kindness. Ruth was a Moabite and Naomi an apostate Israelite. </a:t>
            </a:r>
          </a:p>
          <a:p>
            <a:pPr marL="0" marR="0" indent="0" algn="l">
              <a:lnSpc>
                <a:spcPct val="110000"/>
              </a:lnSpc>
              <a:spcBef>
                <a:spcPts val="0"/>
              </a:spcBef>
              <a:spcAft>
                <a:spcPts val="12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200" b="1" dirty="0">
                <a:solidFill>
                  <a:srgbClr val="FFFFCC"/>
                </a:solidFill>
                <a:effectLst/>
                <a:ea typeface="Calibri" panose="020F0502020204030204" pitchFamily="34" charset="0"/>
                <a:cs typeface="Calibri" panose="020F0502020204030204" pitchFamily="34" charset="0"/>
              </a:rPr>
              <a:t>But this was not the reason the author composed this spectacular short story. While a feminine focus is clear, based on the amount people talk in this book and on the core driver in the narrative, this book should be called the book of Boaz, whom the closing genealogy casts as an Enoch figure in the spiritually dark world of the judges (as in Genesis 5 he is #7 in a 10-member genealogy).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2452850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12723" y="413389"/>
            <a:ext cx="10333703" cy="1130276"/>
          </a:xfrm>
        </p:spPr>
        <p:txBody>
          <a:bodyPr>
            <a:normAutofit/>
          </a:bodyPr>
          <a:lstStyle/>
          <a:p>
            <a:pPr algn="ct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What does the author of Ruth do with words?</a:t>
            </a:r>
          </a:p>
        </p:txBody>
      </p:sp>
      <p:sp>
        <p:nvSpPr>
          <p:cNvPr id="5" name="Content Placeholder 4"/>
          <p:cNvSpPr>
            <a:spLocks noGrp="1"/>
          </p:cNvSpPr>
          <p:nvPr>
            <p:ph idx="1"/>
          </p:nvPr>
        </p:nvSpPr>
        <p:spPr>
          <a:xfrm>
            <a:off x="845574" y="1474839"/>
            <a:ext cx="10658167" cy="4969772"/>
          </a:xfrm>
        </p:spPr>
        <p:txBody>
          <a:bodyPr>
            <a:normAutofit/>
          </a:bodyPr>
          <a:lstStyle/>
          <a:p>
            <a:pPr marL="0" indent="0">
              <a:spcBef>
                <a:spcPts val="600"/>
              </a:spcBef>
              <a:spcAft>
                <a:spcPts val="600"/>
              </a:spcAft>
              <a:buNone/>
              <a:tabLst>
                <a:tab pos="571500" algn="l"/>
              </a:tabLst>
            </a:pPr>
            <a:r>
              <a:rPr lang="en-US" sz="4000" b="1" dirty="0">
                <a:solidFill>
                  <a:srgbClr val="230000"/>
                </a:solidFill>
                <a:highlight>
                  <a:srgbClr val="00FF00"/>
                </a:highlight>
                <a:latin typeface="Calibri" panose="020F0502020204030204" pitchFamily="34" charset="0"/>
                <a:ea typeface="SBL BibLit" panose="02000000000000000000" pitchFamily="2" charset="-79"/>
                <a:cs typeface="Calibri" panose="020F0502020204030204" pitchFamily="34" charset="0"/>
              </a:rPr>
              <a:t>a.	Locution:</a:t>
            </a: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 	</a:t>
            </a:r>
          </a:p>
          <a:p>
            <a:pPr marL="0" indent="0">
              <a:lnSpc>
                <a:spcPct val="110000"/>
              </a:lnSpc>
              <a:spcBef>
                <a:spcPts val="600"/>
              </a:spcBef>
              <a:spcAft>
                <a:spcPts val="600"/>
              </a:spcAft>
              <a:buNone/>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He tells a delightful story set in the dark days of the judges of two women in serious trouble but with incredible determination and sense of responsibility to each other, who encounter a man with incredible grace and then live happily ever after. God solves their problems.</a:t>
            </a:r>
            <a:r>
              <a:rPr lang="en-US" sz="4000" b="1" dirty="0">
                <a:solidFill>
                  <a:schemeClr val="accent4">
                    <a:lumMod val="40000"/>
                    <a:lumOff val="60000"/>
                  </a:schemeClr>
                </a:solidFill>
                <a:latin typeface="Calibri" panose="020F0502020204030204" pitchFamily="34" charset="0"/>
                <a:ea typeface="SBL BibLit" panose="02000000000000000000" pitchFamily="2" charset="-79"/>
                <a:cs typeface="Calibri" panose="020F0502020204030204" pitchFamily="34" charset="0"/>
              </a:rPr>
              <a:t>		</a:t>
            </a:r>
          </a:p>
        </p:txBody>
      </p:sp>
    </p:spTree>
    <p:extLst>
      <p:ext uri="{BB962C8B-B14F-4D97-AF65-F5344CB8AC3E}">
        <p14:creationId xmlns:p14="http://schemas.microsoft.com/office/powerpoint/2010/main" val="359751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29148" y="1046083"/>
            <a:ext cx="10333703" cy="1130276"/>
          </a:xfrm>
        </p:spPr>
        <p:txBody>
          <a:bodyPr>
            <a:normAutofit fontScale="90000"/>
          </a:bodyPr>
          <a:lstStyle/>
          <a:p>
            <a:pPr marL="0" marR="0">
              <a:lnSpc>
                <a:spcPct val="107000"/>
              </a:lnSpc>
              <a:spcBef>
                <a:spcPts val="0"/>
              </a:spcBef>
              <a:spcAft>
                <a:spcPts val="600"/>
              </a:spcAf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Locutionary Theme and Outline: </a:t>
            </a:r>
            <a:b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b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Emptying and Filling of Naomi</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5" name="Content Placeholder 4"/>
          <p:cNvSpPr>
            <a:spLocks noGrp="1"/>
          </p:cNvSpPr>
          <p:nvPr>
            <p:ph idx="1"/>
          </p:nvPr>
        </p:nvSpPr>
        <p:spPr>
          <a:xfrm>
            <a:off x="471948" y="2402958"/>
            <a:ext cx="11336594" cy="4041652"/>
          </a:xfrm>
        </p:spPr>
        <p:txBody>
          <a:bodyPr>
            <a:normAutofit fontScale="92500" lnSpcReduction="20000"/>
          </a:bodyPr>
          <a:lstStyle/>
          <a:p>
            <a:pPr marL="0" indent="0">
              <a:buNone/>
            </a:pPr>
            <a:r>
              <a:rPr lang="en-US" sz="3500" b="1" i="1" dirty="0">
                <a:solidFill>
                  <a:srgbClr val="FFFFCC"/>
                </a:solidFill>
              </a:rPr>
              <a:t>Act I:</a:t>
            </a:r>
          </a:p>
          <a:p>
            <a:pPr marL="0" indent="0">
              <a:lnSpc>
                <a:spcPct val="100000"/>
              </a:lnSpc>
              <a:spcBef>
                <a:spcPts val="0"/>
              </a:spcBef>
              <a:spcAft>
                <a:spcPts val="1800"/>
              </a:spcAft>
              <a:buNone/>
            </a:pPr>
            <a:r>
              <a:rPr lang="en-US" sz="3500" b="1" i="1" dirty="0">
                <a:solidFill>
                  <a:srgbClr val="FFFFCC"/>
                </a:solidFill>
              </a:rPr>
              <a:t>In the Land of Moab: The Emptying of Naomi (1:1–22)</a:t>
            </a:r>
          </a:p>
          <a:p>
            <a:pPr marL="0" indent="0" defTabSz="461963">
              <a:lnSpc>
                <a:spcPct val="100000"/>
              </a:lnSpc>
              <a:spcBef>
                <a:spcPts val="0"/>
              </a:spcBef>
              <a:spcAft>
                <a:spcPts val="1200"/>
              </a:spcAft>
              <a:buNone/>
              <a:tabLst>
                <a:tab pos="1770063" algn="l"/>
              </a:tabLst>
            </a:pPr>
            <a:r>
              <a:rPr lang="en-US" sz="3500" b="1" dirty="0">
                <a:solidFill>
                  <a:srgbClr val="FFFFCC"/>
                </a:solidFill>
              </a:rPr>
              <a:t>Scene 1: 	Setting the Stage for Naomi’s Emptying (1:1–2)</a:t>
            </a:r>
          </a:p>
          <a:p>
            <a:pPr marL="0" indent="0" defTabSz="461963">
              <a:lnSpc>
                <a:spcPct val="100000"/>
              </a:lnSpc>
              <a:spcBef>
                <a:spcPts val="0"/>
              </a:spcBef>
              <a:spcAft>
                <a:spcPts val="1200"/>
              </a:spcAft>
              <a:buNone/>
              <a:tabLst>
                <a:tab pos="1770063" algn="l"/>
              </a:tabLst>
            </a:pPr>
            <a:r>
              <a:rPr lang="en-US" sz="3500" b="1" dirty="0">
                <a:solidFill>
                  <a:srgbClr val="FFFFCC"/>
                </a:solidFill>
              </a:rPr>
              <a:t>Scene 2:	The Nature of Naomi’s Emptying (1:3–5)</a:t>
            </a:r>
          </a:p>
          <a:p>
            <a:pPr marL="0" indent="0" defTabSz="461963">
              <a:lnSpc>
                <a:spcPct val="100000"/>
              </a:lnSpc>
              <a:spcBef>
                <a:spcPts val="0"/>
              </a:spcBef>
              <a:spcAft>
                <a:spcPts val="1200"/>
              </a:spcAft>
              <a:buNone/>
              <a:tabLst>
                <a:tab pos="1770063" algn="l"/>
              </a:tabLst>
            </a:pPr>
            <a:r>
              <a:rPr lang="en-US" sz="3500" b="1" dirty="0">
                <a:solidFill>
                  <a:srgbClr val="FFFFCC"/>
                </a:solidFill>
              </a:rPr>
              <a:t>Scene 3:	Naomi’s Response to Her Emptying (1:6–19b)</a:t>
            </a:r>
          </a:p>
          <a:p>
            <a:pPr marL="0" indent="0" defTabSz="461963">
              <a:lnSpc>
                <a:spcPct val="100000"/>
              </a:lnSpc>
              <a:spcBef>
                <a:spcPts val="0"/>
              </a:spcBef>
              <a:spcAft>
                <a:spcPts val="1200"/>
              </a:spcAft>
              <a:buNone/>
              <a:tabLst>
                <a:tab pos="1770063" algn="l"/>
              </a:tabLst>
            </a:pPr>
            <a:r>
              <a:rPr lang="en-US" sz="3500" b="1" dirty="0">
                <a:solidFill>
                  <a:srgbClr val="FFFFCC"/>
                </a:solidFill>
              </a:rPr>
              <a:t>Scene 4:	Naomi’s Interpretation of Her Emptying (1:19c–22)</a:t>
            </a:r>
          </a:p>
          <a:p>
            <a:pPr marL="0" indent="0" defTabSz="461963">
              <a:lnSpc>
                <a:spcPct val="110000"/>
              </a:lnSpc>
              <a:spcBef>
                <a:spcPts val="600"/>
              </a:spcBef>
              <a:spcAft>
                <a:spcPts val="600"/>
              </a:spcAft>
              <a:buNone/>
              <a:tabLst>
                <a:tab pos="2114550" algn="l"/>
              </a:tabLst>
            </a:pPr>
            <a:r>
              <a:rPr lang="en-US" sz="4000" b="1" dirty="0">
                <a:solidFill>
                  <a:schemeClr val="accent4">
                    <a:lumMod val="40000"/>
                    <a:lumOff val="60000"/>
                  </a:schemeClr>
                </a:solidFill>
                <a:highlight>
                  <a:srgbClr val="00FF00"/>
                </a:highlight>
                <a:latin typeface="Calibri" panose="020F0502020204030204" pitchFamily="34" charset="0"/>
                <a:ea typeface="SBL BibLit" panose="02000000000000000000" pitchFamily="2" charset="-79"/>
                <a:cs typeface="Calibri" panose="020F0502020204030204" pitchFamily="34" charset="0"/>
              </a:rPr>
              <a:t>	</a:t>
            </a:r>
          </a:p>
        </p:txBody>
      </p:sp>
    </p:spTree>
    <p:extLst>
      <p:ext uri="{BB962C8B-B14F-4D97-AF65-F5344CB8AC3E}">
        <p14:creationId xmlns:p14="http://schemas.microsoft.com/office/powerpoint/2010/main" val="2642208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71948" y="797442"/>
            <a:ext cx="11336594" cy="5647169"/>
          </a:xfrm>
        </p:spPr>
        <p:txBody>
          <a:bodyPr>
            <a:noAutofit/>
          </a:bodyPr>
          <a:lstStyle/>
          <a:p>
            <a:pPr marL="0" indent="0">
              <a:buNone/>
            </a:pPr>
            <a:r>
              <a:rPr lang="en-US" sz="3500" b="1" i="1" dirty="0">
                <a:solidFill>
                  <a:srgbClr val="FFFFCC"/>
                </a:solidFill>
              </a:rPr>
              <a:t>Act II: </a:t>
            </a:r>
          </a:p>
          <a:p>
            <a:pPr marL="0" indent="0">
              <a:lnSpc>
                <a:spcPct val="100000"/>
              </a:lnSpc>
              <a:spcBef>
                <a:spcPts val="0"/>
              </a:spcBef>
              <a:spcAft>
                <a:spcPts val="1800"/>
              </a:spcAft>
              <a:buNone/>
            </a:pPr>
            <a:r>
              <a:rPr lang="en-US" sz="3500" b="1" i="1" dirty="0">
                <a:solidFill>
                  <a:srgbClr val="FFFFCC"/>
                </a:solidFill>
              </a:rPr>
              <a:t>In the Field of Bethlehem: </a:t>
            </a:r>
          </a:p>
          <a:p>
            <a:pPr marL="0" indent="0">
              <a:lnSpc>
                <a:spcPct val="100000"/>
              </a:lnSpc>
              <a:spcBef>
                <a:spcPts val="0"/>
              </a:spcBef>
              <a:spcAft>
                <a:spcPts val="1200"/>
              </a:spcAft>
              <a:buNone/>
            </a:pPr>
            <a:r>
              <a:rPr lang="en-US" sz="3500" b="1" dirty="0">
                <a:solidFill>
                  <a:srgbClr val="FFFFCC"/>
                </a:solidFill>
              </a:rPr>
              <a:t>Ruth’s First Encounter with Boaz (2:1–23)</a:t>
            </a:r>
          </a:p>
          <a:p>
            <a:pPr marL="1770063" indent="-1770063">
              <a:lnSpc>
                <a:spcPct val="100000"/>
              </a:lnSpc>
              <a:spcBef>
                <a:spcPts val="0"/>
              </a:spcBef>
              <a:spcAft>
                <a:spcPts val="1200"/>
              </a:spcAft>
              <a:buNone/>
              <a:tabLst>
                <a:tab pos="1770063" algn="l"/>
              </a:tabLst>
            </a:pPr>
            <a:r>
              <a:rPr lang="en-US" sz="3500" b="1" dirty="0">
                <a:solidFill>
                  <a:srgbClr val="FFFFCC"/>
                </a:solidFill>
              </a:rPr>
              <a:t>Scene 1: 	Setting the Stage for Ruth’s First Encounter with Boaz (2:1–3)</a:t>
            </a:r>
          </a:p>
          <a:p>
            <a:pPr marL="1770063" indent="-1770063">
              <a:lnSpc>
                <a:spcPct val="100000"/>
              </a:lnSpc>
              <a:spcBef>
                <a:spcPts val="0"/>
              </a:spcBef>
              <a:spcAft>
                <a:spcPts val="1200"/>
              </a:spcAft>
              <a:buNone/>
              <a:tabLst>
                <a:tab pos="1770063" algn="l"/>
              </a:tabLst>
            </a:pPr>
            <a:r>
              <a:rPr lang="en-US" sz="3500" b="1" dirty="0">
                <a:solidFill>
                  <a:srgbClr val="FFFFCC"/>
                </a:solidFill>
              </a:rPr>
              <a:t>Scene 2: 	The Nature of the Ruth’s First Encounter with Boaz 	(2:4–16)</a:t>
            </a:r>
          </a:p>
          <a:p>
            <a:pPr marL="1770063" indent="-1770063">
              <a:lnSpc>
                <a:spcPct val="100000"/>
              </a:lnSpc>
              <a:spcBef>
                <a:spcPts val="0"/>
              </a:spcBef>
              <a:spcAft>
                <a:spcPts val="1200"/>
              </a:spcAft>
              <a:buNone/>
              <a:tabLst>
                <a:tab pos="1770063" algn="l"/>
              </a:tabLst>
            </a:pPr>
            <a:r>
              <a:rPr lang="en-US" sz="3500" b="1" dirty="0">
                <a:solidFill>
                  <a:srgbClr val="FFFFCC"/>
                </a:solidFill>
              </a:rPr>
              <a:t>Scene 3: 	The Significance of Ruth’s First Encounter with Boaz (2:17–23)</a:t>
            </a:r>
            <a:r>
              <a:rPr lang="en-US" sz="3500" b="1" dirty="0">
                <a:solidFill>
                  <a:srgbClr val="FFFFCC"/>
                </a:solidFill>
                <a:highlight>
                  <a:srgbClr val="00FF00"/>
                </a:highlight>
                <a:ea typeface="SBL BibLit" panose="02000000000000000000" pitchFamily="2" charset="-79"/>
                <a:cs typeface="Calibri" panose="020F0502020204030204" pitchFamily="34" charset="0"/>
              </a:rPr>
              <a:t>	</a:t>
            </a:r>
          </a:p>
        </p:txBody>
      </p:sp>
    </p:spTree>
    <p:extLst>
      <p:ext uri="{BB962C8B-B14F-4D97-AF65-F5344CB8AC3E}">
        <p14:creationId xmlns:p14="http://schemas.microsoft.com/office/powerpoint/2010/main" val="966366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71948" y="550606"/>
            <a:ext cx="11336594" cy="5894005"/>
          </a:xfrm>
        </p:spPr>
        <p:txBody>
          <a:bodyPr>
            <a:noAutofit/>
          </a:bodyPr>
          <a:lstStyle/>
          <a:p>
            <a:pPr marL="1711325" indent="-1711325">
              <a:lnSpc>
                <a:spcPct val="100000"/>
              </a:lnSpc>
              <a:spcBef>
                <a:spcPts val="0"/>
              </a:spcBef>
              <a:spcAft>
                <a:spcPts val="1200"/>
              </a:spcAft>
              <a:buNone/>
              <a:tabLst>
                <a:tab pos="1770063" algn="l"/>
              </a:tabLst>
            </a:pPr>
            <a:r>
              <a:rPr lang="en-US" sz="3500" b="1" i="1" dirty="0">
                <a:solidFill>
                  <a:srgbClr val="FFFFCC"/>
                </a:solidFill>
              </a:rPr>
              <a:t>Act III: 		</a:t>
            </a:r>
          </a:p>
          <a:p>
            <a:pPr marL="1711325" indent="-1711325">
              <a:lnSpc>
                <a:spcPct val="100000"/>
              </a:lnSpc>
              <a:spcBef>
                <a:spcPts val="0"/>
              </a:spcBef>
              <a:spcAft>
                <a:spcPts val="1800"/>
              </a:spcAft>
              <a:buNone/>
              <a:tabLst>
                <a:tab pos="1770063" algn="l"/>
              </a:tabLst>
            </a:pPr>
            <a:r>
              <a:rPr lang="en-US" sz="3500" b="1" i="1" dirty="0">
                <a:solidFill>
                  <a:srgbClr val="FFFFCC"/>
                </a:solidFill>
              </a:rPr>
              <a:t>At the Threshing Floor: Ruth’s Second Encounter with Boaz (3:1–18)</a:t>
            </a:r>
          </a:p>
          <a:p>
            <a:pPr marL="1711325" indent="-1711325">
              <a:lnSpc>
                <a:spcPct val="100000"/>
              </a:lnSpc>
              <a:spcBef>
                <a:spcPts val="0"/>
              </a:spcBef>
              <a:spcAft>
                <a:spcPts val="1200"/>
              </a:spcAft>
              <a:buNone/>
              <a:tabLst>
                <a:tab pos="1770063" algn="l"/>
              </a:tabLst>
            </a:pPr>
            <a:r>
              <a:rPr lang="en-US" sz="3500" b="1" dirty="0">
                <a:solidFill>
                  <a:srgbClr val="FFFFCC"/>
                </a:solidFill>
              </a:rPr>
              <a:t>Scene 1:	Setting the Stage for Ruth’s Second Encounter with Boaz (3:1–6)</a:t>
            </a:r>
          </a:p>
          <a:p>
            <a:pPr marL="1711325" indent="-1711325">
              <a:lnSpc>
                <a:spcPct val="100000"/>
              </a:lnSpc>
              <a:spcBef>
                <a:spcPts val="0"/>
              </a:spcBef>
              <a:spcAft>
                <a:spcPts val="1200"/>
              </a:spcAft>
              <a:buNone/>
              <a:tabLst>
                <a:tab pos="1770063" algn="l"/>
              </a:tabLst>
            </a:pPr>
            <a:r>
              <a:rPr lang="en-US" sz="3500" b="1" dirty="0">
                <a:solidFill>
                  <a:srgbClr val="FFFFCC"/>
                </a:solidFill>
              </a:rPr>
              <a:t>Scene 2: 	The Nature of the Ruth’s Second Encounter with 	Boaz (3:7–15)</a:t>
            </a:r>
          </a:p>
          <a:p>
            <a:pPr marL="1711325" indent="-1711325">
              <a:lnSpc>
                <a:spcPct val="100000"/>
              </a:lnSpc>
              <a:spcBef>
                <a:spcPts val="0"/>
              </a:spcBef>
              <a:spcAft>
                <a:spcPts val="1200"/>
              </a:spcAft>
              <a:buNone/>
              <a:tabLst>
                <a:tab pos="1770063" algn="l"/>
              </a:tabLst>
            </a:pPr>
            <a:r>
              <a:rPr lang="en-US" sz="3500" b="1" dirty="0">
                <a:solidFill>
                  <a:srgbClr val="FFFFCC"/>
                </a:solidFill>
              </a:rPr>
              <a:t>Scene 3: 	The Significance of Ruth’s Second Encounter with 	Boaz (3:16–18)</a:t>
            </a:r>
            <a:endParaRPr lang="en-US" sz="3500" b="1" dirty="0">
              <a:solidFill>
                <a:srgbClr val="FFFFCC"/>
              </a:solidFill>
              <a:ea typeface="SBL BibLit" panose="02000000000000000000" pitchFamily="2" charset="-79"/>
              <a:cs typeface="Calibri" panose="020F0502020204030204" pitchFamily="34" charset="0"/>
            </a:endParaRPr>
          </a:p>
        </p:txBody>
      </p:sp>
    </p:spTree>
    <p:extLst>
      <p:ext uri="{BB962C8B-B14F-4D97-AF65-F5344CB8AC3E}">
        <p14:creationId xmlns:p14="http://schemas.microsoft.com/office/powerpoint/2010/main" val="410995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71948" y="550606"/>
            <a:ext cx="11336594" cy="5894005"/>
          </a:xfrm>
        </p:spPr>
        <p:txBody>
          <a:bodyPr>
            <a:noAutofit/>
          </a:bodyPr>
          <a:lstStyle/>
          <a:p>
            <a:pPr marL="1770063" indent="-1770063">
              <a:buNone/>
            </a:pPr>
            <a:r>
              <a:rPr lang="en-US" sz="3500" b="1" i="1" dirty="0">
                <a:solidFill>
                  <a:srgbClr val="FFFFCC"/>
                </a:solidFill>
              </a:rPr>
              <a:t>Act IV  	</a:t>
            </a:r>
          </a:p>
          <a:p>
            <a:pPr marL="1770063" indent="-1770063">
              <a:spcAft>
                <a:spcPts val="1200"/>
              </a:spcAft>
              <a:buNone/>
            </a:pPr>
            <a:r>
              <a:rPr lang="en-US" sz="3500" b="1" i="1" dirty="0">
                <a:solidFill>
                  <a:srgbClr val="FFFFCC"/>
                </a:solidFill>
              </a:rPr>
              <a:t>In the Town of Bethlehem: The Refilling of Naomi (4:1–17)</a:t>
            </a:r>
          </a:p>
          <a:p>
            <a:pPr marL="1770063" indent="-1770063">
              <a:lnSpc>
                <a:spcPct val="100000"/>
              </a:lnSpc>
              <a:spcAft>
                <a:spcPts val="1200"/>
              </a:spcAft>
              <a:buNone/>
            </a:pPr>
            <a:r>
              <a:rPr lang="en-US" sz="3500" b="1" dirty="0">
                <a:solidFill>
                  <a:srgbClr val="FFFFCC"/>
                </a:solidFill>
              </a:rPr>
              <a:t>Scene 1: 	In the Town Gate: The Legal Resolution of the Crisis (4:1–12)</a:t>
            </a:r>
          </a:p>
          <a:p>
            <a:pPr marL="1770063" indent="-1770063">
              <a:lnSpc>
                <a:spcPct val="100000"/>
              </a:lnSpc>
              <a:spcAft>
                <a:spcPts val="1200"/>
              </a:spcAft>
              <a:buNone/>
            </a:pPr>
            <a:r>
              <a:rPr lang="en-US" sz="3500" b="1" dirty="0">
                <a:solidFill>
                  <a:srgbClr val="FFFFCC"/>
                </a:solidFill>
              </a:rPr>
              <a:t>Scene 2: 	In Boaz and Ruth’s Home: The Genealogical Resolution of the Crisis (4:13–17)</a:t>
            </a:r>
            <a:endParaRPr lang="en-US" sz="1000" b="1" dirty="0">
              <a:solidFill>
                <a:srgbClr val="FFFFCC"/>
              </a:solidFill>
            </a:endParaRPr>
          </a:p>
          <a:p>
            <a:pPr marL="1770063" indent="-1770063">
              <a:lnSpc>
                <a:spcPct val="100000"/>
              </a:lnSpc>
              <a:spcAft>
                <a:spcPts val="1200"/>
              </a:spcAft>
              <a:buNone/>
            </a:pPr>
            <a:endParaRPr lang="en-US" sz="1100" b="1" dirty="0">
              <a:solidFill>
                <a:srgbClr val="FFFFCC"/>
              </a:solidFill>
            </a:endParaRPr>
          </a:p>
          <a:p>
            <a:pPr marL="1770063" indent="-1770063">
              <a:lnSpc>
                <a:spcPct val="100000"/>
              </a:lnSpc>
              <a:spcAft>
                <a:spcPts val="1200"/>
              </a:spcAft>
              <a:buNone/>
            </a:pPr>
            <a:r>
              <a:rPr lang="en-US" sz="3500" b="1" dirty="0">
                <a:solidFill>
                  <a:srgbClr val="FFFFCC"/>
                </a:solidFill>
              </a:rPr>
              <a:t>The Genealogical Legacy of Naomi [really Boaz] (4:18–22)</a:t>
            </a:r>
          </a:p>
          <a:p>
            <a:pPr marL="1711325" indent="-1711325">
              <a:lnSpc>
                <a:spcPct val="100000"/>
              </a:lnSpc>
              <a:spcBef>
                <a:spcPts val="0"/>
              </a:spcBef>
              <a:spcAft>
                <a:spcPts val="1200"/>
              </a:spcAft>
              <a:buNone/>
              <a:tabLst>
                <a:tab pos="1770063" algn="l"/>
              </a:tabLst>
            </a:pPr>
            <a:endParaRPr lang="en-US" sz="3500" b="1" dirty="0">
              <a:solidFill>
                <a:schemeClr val="accent4">
                  <a:lumMod val="40000"/>
                  <a:lumOff val="60000"/>
                </a:schemeClr>
              </a:solidFill>
              <a:ea typeface="SBL BibLit" panose="02000000000000000000" pitchFamily="2" charset="-79"/>
              <a:cs typeface="Calibri" panose="020F0502020204030204" pitchFamily="34" charset="0"/>
            </a:endParaRPr>
          </a:p>
        </p:txBody>
      </p:sp>
    </p:spTree>
    <p:extLst>
      <p:ext uri="{BB962C8B-B14F-4D97-AF65-F5344CB8AC3E}">
        <p14:creationId xmlns:p14="http://schemas.microsoft.com/office/powerpoint/2010/main" val="368114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 calcmode="lin" valueType="num">
                                      <p:cBhvr additive="base">
                                        <p:cTn id="2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1981200" y="154118"/>
            <a:ext cx="8229600" cy="760282"/>
          </a:xfrm>
        </p:spPr>
        <p:txBody>
          <a:bodyPr>
            <a:normAutofit/>
          </a:bodyPr>
          <a:lstStyle/>
          <a:p>
            <a:pPr algn="ctr" defTabSz="548640">
              <a:tabLst>
                <a:tab pos="4059238" algn="l"/>
              </a:tabLst>
            </a:pPr>
            <a:r>
              <a:rPr lang="en-US" sz="4000" b="1" dirty="0">
                <a:solidFill>
                  <a:srgbClr val="FFFFCC"/>
                </a:solidFill>
                <a:latin typeface="Calibri" panose="020F0502020204030204" pitchFamily="34" charset="0"/>
                <a:cs typeface="Calibri" panose="020F0502020204030204" pitchFamily="34" charset="0"/>
              </a:rPr>
              <a:t>The Author of Ruth’s Historical Vision</a:t>
            </a:r>
          </a:p>
        </p:txBody>
      </p:sp>
      <p:graphicFrame>
        <p:nvGraphicFramePr>
          <p:cNvPr id="4" name="Table 3"/>
          <p:cNvGraphicFramePr>
            <a:graphicFrameLocks noGrp="1"/>
          </p:cNvGraphicFramePr>
          <p:nvPr/>
        </p:nvGraphicFramePr>
        <p:xfrm>
          <a:off x="1981200" y="820738"/>
          <a:ext cx="8305794" cy="6072447"/>
        </p:xfrm>
        <a:graphic>
          <a:graphicData uri="http://schemas.openxmlformats.org/drawingml/2006/table">
            <a:tbl>
              <a:tblPr firstRow="1" bandRow="1">
                <a:tableStyleId>{5C22544A-7EE6-4342-B048-85BDC9FD1C3A}</a:tableStyleId>
              </a:tblPr>
              <a:tblGrid>
                <a:gridCol w="593271">
                  <a:extLst>
                    <a:ext uri="{9D8B030D-6E8A-4147-A177-3AD203B41FA5}">
                      <a16:colId xmlns:a16="http://schemas.microsoft.com/office/drawing/2014/main" val="20000"/>
                    </a:ext>
                  </a:extLst>
                </a:gridCol>
                <a:gridCol w="593271">
                  <a:extLst>
                    <a:ext uri="{9D8B030D-6E8A-4147-A177-3AD203B41FA5}">
                      <a16:colId xmlns:a16="http://schemas.microsoft.com/office/drawing/2014/main" val="20001"/>
                    </a:ext>
                  </a:extLst>
                </a:gridCol>
                <a:gridCol w="593271">
                  <a:extLst>
                    <a:ext uri="{9D8B030D-6E8A-4147-A177-3AD203B41FA5}">
                      <a16:colId xmlns:a16="http://schemas.microsoft.com/office/drawing/2014/main" val="20002"/>
                    </a:ext>
                  </a:extLst>
                </a:gridCol>
                <a:gridCol w="593271">
                  <a:extLst>
                    <a:ext uri="{9D8B030D-6E8A-4147-A177-3AD203B41FA5}">
                      <a16:colId xmlns:a16="http://schemas.microsoft.com/office/drawing/2014/main" val="20003"/>
                    </a:ext>
                  </a:extLst>
                </a:gridCol>
                <a:gridCol w="593271">
                  <a:extLst>
                    <a:ext uri="{9D8B030D-6E8A-4147-A177-3AD203B41FA5}">
                      <a16:colId xmlns:a16="http://schemas.microsoft.com/office/drawing/2014/main" val="20004"/>
                    </a:ext>
                  </a:extLst>
                </a:gridCol>
                <a:gridCol w="593271">
                  <a:extLst>
                    <a:ext uri="{9D8B030D-6E8A-4147-A177-3AD203B41FA5}">
                      <a16:colId xmlns:a16="http://schemas.microsoft.com/office/drawing/2014/main" val="20005"/>
                    </a:ext>
                  </a:extLst>
                </a:gridCol>
                <a:gridCol w="593271">
                  <a:extLst>
                    <a:ext uri="{9D8B030D-6E8A-4147-A177-3AD203B41FA5}">
                      <a16:colId xmlns:a16="http://schemas.microsoft.com/office/drawing/2014/main" val="20006"/>
                    </a:ext>
                  </a:extLst>
                </a:gridCol>
                <a:gridCol w="593271">
                  <a:extLst>
                    <a:ext uri="{9D8B030D-6E8A-4147-A177-3AD203B41FA5}">
                      <a16:colId xmlns:a16="http://schemas.microsoft.com/office/drawing/2014/main" val="20007"/>
                    </a:ext>
                  </a:extLst>
                </a:gridCol>
                <a:gridCol w="593271">
                  <a:extLst>
                    <a:ext uri="{9D8B030D-6E8A-4147-A177-3AD203B41FA5}">
                      <a16:colId xmlns:a16="http://schemas.microsoft.com/office/drawing/2014/main" val="20008"/>
                    </a:ext>
                  </a:extLst>
                </a:gridCol>
                <a:gridCol w="593271">
                  <a:extLst>
                    <a:ext uri="{9D8B030D-6E8A-4147-A177-3AD203B41FA5}">
                      <a16:colId xmlns:a16="http://schemas.microsoft.com/office/drawing/2014/main" val="20009"/>
                    </a:ext>
                  </a:extLst>
                </a:gridCol>
                <a:gridCol w="593271">
                  <a:extLst>
                    <a:ext uri="{9D8B030D-6E8A-4147-A177-3AD203B41FA5}">
                      <a16:colId xmlns:a16="http://schemas.microsoft.com/office/drawing/2014/main" val="20010"/>
                    </a:ext>
                  </a:extLst>
                </a:gridCol>
                <a:gridCol w="593271">
                  <a:extLst>
                    <a:ext uri="{9D8B030D-6E8A-4147-A177-3AD203B41FA5}">
                      <a16:colId xmlns:a16="http://schemas.microsoft.com/office/drawing/2014/main" val="20011"/>
                    </a:ext>
                  </a:extLst>
                </a:gridCol>
                <a:gridCol w="593271">
                  <a:extLst>
                    <a:ext uri="{9D8B030D-6E8A-4147-A177-3AD203B41FA5}">
                      <a16:colId xmlns:a16="http://schemas.microsoft.com/office/drawing/2014/main" val="20012"/>
                    </a:ext>
                  </a:extLst>
                </a:gridCol>
                <a:gridCol w="593271">
                  <a:extLst>
                    <a:ext uri="{9D8B030D-6E8A-4147-A177-3AD203B41FA5}">
                      <a16:colId xmlns:a16="http://schemas.microsoft.com/office/drawing/2014/main" val="20013"/>
                    </a:ext>
                  </a:extLst>
                </a:gridCol>
              </a:tblGrid>
              <a:tr h="283713">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dirty="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a:solidFill>
                          <a:srgbClr val="FFFFCC"/>
                        </a:solidFill>
                      </a:endParaRPr>
                    </a:p>
                  </a:txBody>
                  <a:tcPr>
                    <a:lnL w="12700" cmpd="sng">
                      <a:noFill/>
                    </a:lnL>
                    <a:lnR w="12700" cmpd="sng">
                      <a:noFill/>
                    </a:lnR>
                    <a:lnT w="12700" cmpd="sng">
                      <a:noFill/>
                    </a:lnT>
                    <a:lnB w="38100" cmpd="sng">
                      <a:noFill/>
                    </a:lnB>
                    <a:solidFill>
                      <a:srgbClr val="360000"/>
                    </a:solidFill>
                  </a:tcPr>
                </a:tc>
                <a:tc>
                  <a:txBody>
                    <a:bodyPr/>
                    <a:lstStyle/>
                    <a:p>
                      <a:endParaRPr lang="en-US" sz="1800"/>
                    </a:p>
                  </a:txBody>
                  <a:tcPr>
                    <a:lnL w="12700" cmpd="sng">
                      <a:noFill/>
                    </a:lnL>
                    <a:lnR w="12700" cmpd="sng">
                      <a:noFill/>
                    </a:lnR>
                    <a:lnT w="12700" cmpd="sng">
                      <a:noFill/>
                    </a:lnT>
                    <a:lnB w="38100" cmpd="sng">
                      <a:noFill/>
                    </a:lnB>
                    <a:solidFill>
                      <a:srgbClr val="360000"/>
                    </a:solidFill>
                  </a:tcPr>
                </a:tc>
                <a:extLst>
                  <a:ext uri="{0D108BD9-81ED-4DB2-BD59-A6C34878D82A}">
                    <a16:rowId xmlns:a16="http://schemas.microsoft.com/office/drawing/2014/main" val="10000"/>
                  </a:ext>
                </a:extLst>
              </a:tr>
              <a:tr h="283713">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rowSpan="2" gridSpan="2">
                  <a:txBody>
                    <a:bodyPr/>
                    <a:lstStyle/>
                    <a:p>
                      <a:r>
                        <a:rPr lang="en-US" sz="1800" b="1" dirty="0">
                          <a:solidFill>
                            <a:srgbClr val="FFFFCC"/>
                          </a:solidFill>
                          <a:latin typeface="Calibri" panose="020F0502020204030204" pitchFamily="34" charset="0"/>
                          <a:cs typeface="Calibri" panose="020F0502020204030204" pitchFamily="34" charset="0"/>
                        </a:rPr>
                        <a:t>     David</a:t>
                      </a:r>
                    </a:p>
                  </a:txBody>
                  <a:tcPr>
                    <a:lnL w="12700" cmpd="sng">
                      <a:noFill/>
                    </a:lnL>
                    <a:lnR w="12700" cmpd="sng">
                      <a:noFill/>
                    </a:lnR>
                    <a:lnT w="38100" cmpd="sng">
                      <a:noFill/>
                    </a:lnT>
                    <a:lnB w="12700" cmpd="sng">
                      <a:noFill/>
                    </a:lnB>
                    <a:solidFill>
                      <a:srgbClr val="360000"/>
                    </a:solidFill>
                  </a:tcPr>
                </a:tc>
                <a:tc rowSpan="2" hMerge="1">
                  <a:txBody>
                    <a:bodyPr/>
                    <a:lstStyle/>
                    <a:p>
                      <a:endParaRPr lang="en-US" dirty="0"/>
                    </a:p>
                  </a:txBody>
                  <a:tcPr/>
                </a:tc>
                <a:tc rowSpan="2">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solidFill>
                      <a:srgbClr val="360000"/>
                    </a:solidFill>
                  </a:tcPr>
                </a:tc>
                <a:tc rowSpan="2" gridSpan="2">
                  <a:txBody>
                    <a:bodyPr/>
                    <a:lstStyle/>
                    <a:p>
                      <a:pPr algn="l"/>
                      <a:r>
                        <a:rPr lang="en-US" sz="1800" b="1" dirty="0">
                          <a:solidFill>
                            <a:srgbClr val="FFFFCC"/>
                          </a:solidFill>
                          <a:latin typeface="Calibri" panose="020F0502020204030204" pitchFamily="34" charset="0"/>
                          <a:cs typeface="Calibri" panose="020F0502020204030204" pitchFamily="34" charset="0"/>
                        </a:rPr>
                        <a:t>Noah</a:t>
                      </a:r>
                    </a:p>
                  </a:txBody>
                  <a:tcPr>
                    <a:lnL w="12700" cmpd="sng">
                      <a:noFill/>
                    </a:lnL>
                    <a:lnR w="12700" cmpd="sng">
                      <a:noFill/>
                    </a:lnR>
                    <a:lnT w="38100" cmpd="sng">
                      <a:noFill/>
                    </a:lnT>
                    <a:lnB w="12700" cmpd="sng">
                      <a:noFill/>
                    </a:lnB>
                    <a:solidFill>
                      <a:srgbClr val="360000"/>
                    </a:solidFill>
                  </a:tcPr>
                </a:tc>
                <a:tc rowSpan="2" hMerge="1">
                  <a:txBody>
                    <a:bodyPr/>
                    <a:lstStyle/>
                    <a:p>
                      <a:endParaRPr lang="en-US" b="1" dirty="0"/>
                    </a:p>
                  </a:txBody>
                  <a:tcPr/>
                </a:tc>
                <a:extLst>
                  <a:ext uri="{0D108BD9-81ED-4DB2-BD59-A6C34878D82A}">
                    <a16:rowId xmlns:a16="http://schemas.microsoft.com/office/drawing/2014/main" val="10001"/>
                  </a:ext>
                </a:extLst>
              </a:tr>
              <a:tr h="283713">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vMerge="1">
                  <a:txBody>
                    <a:bodyPr/>
                    <a:lstStyle/>
                    <a:p>
                      <a:endParaRPr lang="en-US"/>
                    </a:p>
                  </a:txBody>
                  <a:tcPr/>
                </a:tc>
                <a:tc hMerge="1" vMerge="1">
                  <a:txBody>
                    <a:bodyPr/>
                    <a:lstStyle/>
                    <a:p>
                      <a:endParaRPr lang="en-US" dirty="0"/>
                    </a:p>
                  </a:txBody>
                  <a:tcPr/>
                </a:tc>
                <a:tc v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2"/>
                  </a:ext>
                </a:extLst>
              </a:tr>
              <a:tr h="283713">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gridSpan="3">
                  <a:txBody>
                    <a:bodyPr/>
                    <a:lstStyle/>
                    <a:p>
                      <a:pPr algn="l"/>
                      <a:r>
                        <a:rPr lang="en-US" sz="1800" b="1" dirty="0">
                          <a:solidFill>
                            <a:srgbClr val="FFFFCC"/>
                          </a:solidFill>
                          <a:latin typeface="Calibri" panose="020F0502020204030204" pitchFamily="34" charset="0"/>
                          <a:cs typeface="Calibri" panose="020F0502020204030204" pitchFamily="34" charset="0"/>
                        </a:rPr>
                        <a:t>           Jesse</a:t>
                      </a:r>
                    </a:p>
                  </a:txBody>
                  <a:tcPr>
                    <a:lnL w="12700" cmpd="sng">
                      <a:noFill/>
                    </a:lnL>
                    <a:lnR w="12700" cmpd="sng">
                      <a:noFill/>
                    </a:lnR>
                    <a:lnT w="12700" cmpd="sng">
                      <a:noFill/>
                    </a:lnT>
                    <a:lnB w="12700" cmpd="sng">
                      <a:noFill/>
                    </a:lnB>
                    <a:solidFill>
                      <a:srgbClr val="360000"/>
                    </a:solidFill>
                  </a:tcPr>
                </a:tc>
                <a:tc rowSpan="2" hMerge="1">
                  <a:txBody>
                    <a:bodyPr/>
                    <a:lstStyle/>
                    <a:p>
                      <a:endParaRPr lang="en-US" dirty="0"/>
                    </a:p>
                  </a:txBody>
                  <a:tcPr/>
                </a:tc>
                <a:tc rowSpan="2" hMerge="1">
                  <a:txBody>
                    <a:bodyPr/>
                    <a:lstStyle/>
                    <a:p>
                      <a:endParaRPr lang="en-US" dirty="0"/>
                    </a:p>
                  </a:txBody>
                  <a:tcPr>
                    <a:lnL w="12700" cmpd="sng">
                      <a:noFill/>
                    </a:lnL>
                    <a:lnR w="12700" cmpd="sng">
                      <a:noFill/>
                    </a:lnR>
                    <a:lnT w="12700" cmpd="sng">
                      <a:noFill/>
                    </a:lnT>
                    <a:lnB w="12700" cmpd="sng">
                      <a:noFill/>
                    </a:lnB>
                    <a:solidFill>
                      <a:schemeClr val="bg2"/>
                    </a:solidFill>
                  </a:tcPr>
                </a:tc>
                <a:tc gridSpan="3">
                  <a:txBody>
                    <a:bodyPr/>
                    <a:lstStyle/>
                    <a:p>
                      <a:r>
                        <a:rPr lang="en-US" sz="1800" b="1" dirty="0">
                          <a:solidFill>
                            <a:srgbClr val="FFFFCC"/>
                          </a:solidFill>
                          <a:latin typeface="Calibri" panose="020F0502020204030204" pitchFamily="34" charset="0"/>
                          <a:cs typeface="Calibri" panose="020F0502020204030204" pitchFamily="34" charset="0"/>
                        </a:rPr>
                        <a:t>    Lamech</a:t>
                      </a:r>
                    </a:p>
                  </a:txBody>
                  <a:tcPr>
                    <a:lnL w="12700" cmpd="sng">
                      <a:noFill/>
                    </a:lnL>
                    <a:lnR w="12700" cmpd="sng">
                      <a:noFill/>
                    </a:lnR>
                    <a:lnT w="12700" cmpd="sng">
                      <a:noFill/>
                    </a:lnT>
                    <a:lnB w="12700" cmpd="sng">
                      <a:noFill/>
                    </a:lnB>
                    <a:solidFill>
                      <a:srgbClr val="360000"/>
                    </a:solidFill>
                  </a:tcPr>
                </a:tc>
                <a:tc hMerge="1">
                  <a:txBody>
                    <a:bodyPr/>
                    <a:lstStyle/>
                    <a:p>
                      <a:endParaRPr lang="en-US" sz="1800" dirty="0"/>
                    </a:p>
                  </a:txBody>
                  <a:tcPr>
                    <a:lnL w="12700" cmpd="sng">
                      <a:noFill/>
                    </a:lnL>
                    <a:lnR w="12700" cmpd="sng">
                      <a:noFill/>
                    </a:lnR>
                    <a:lnT w="12700" cmpd="sng">
                      <a:noFill/>
                    </a:lnT>
                    <a:lnB w="12700" cmpd="sng">
                      <a:noFill/>
                    </a:lnB>
                    <a:solidFill>
                      <a:schemeClr val="bg2"/>
                    </a:solidFill>
                  </a:tcPr>
                </a:tc>
                <a:tc hMerge="1">
                  <a:txBody>
                    <a:bodyPr/>
                    <a:lstStyle/>
                    <a:p>
                      <a:endParaRPr lang="en-US" dirty="0"/>
                    </a:p>
                  </a:txBody>
                  <a:tcPr/>
                </a:tc>
                <a:extLst>
                  <a:ext uri="{0D108BD9-81ED-4DB2-BD59-A6C34878D82A}">
                    <a16:rowId xmlns:a16="http://schemas.microsoft.com/office/drawing/2014/main" val="10003"/>
                  </a:ext>
                </a:extLst>
              </a:tr>
              <a:tr h="283713">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gridSpan="5">
                  <a:txBody>
                    <a:bodyPr/>
                    <a:lstStyle/>
                    <a:p>
                      <a:pPr algn="l"/>
                      <a:r>
                        <a:rPr lang="en-US" sz="3600" b="1" dirty="0">
                          <a:solidFill>
                            <a:srgbClr val="FFFFCC"/>
                          </a:solidFill>
                          <a:latin typeface="Calibri" panose="020F0502020204030204" pitchFamily="34" charset="0"/>
                          <a:cs typeface="Calibri" panose="020F0502020204030204" pitchFamily="34" charset="0"/>
                        </a:rPr>
                        <a:t>Ruth 4:18–22</a:t>
                      </a: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vMerge="1">
                  <a:txBody>
                    <a:bodyPr/>
                    <a:lstStyle/>
                    <a:p>
                      <a:endParaRPr lang="en-US"/>
                    </a:p>
                  </a:txBody>
                  <a:tcPr/>
                </a:tc>
                <a:tc hMerge="1" vMerge="1">
                  <a:txBody>
                    <a:bodyPr/>
                    <a:lstStyle/>
                    <a:p>
                      <a:endParaRPr lang="en-US" dirty="0"/>
                    </a:p>
                  </a:txBody>
                  <a:tcPr/>
                </a:tc>
                <a:tc hMerge="1" vMerge="1">
                  <a:txBody>
                    <a:bodyPr/>
                    <a:lstStyle/>
                    <a:p>
                      <a:endParaRPr lang="en-US" dirty="0"/>
                    </a:p>
                  </a:txBody>
                  <a:tcPr>
                    <a:lnL w="12700" cmpd="sng">
                      <a:noFill/>
                    </a:lnL>
                    <a:lnR w="12700" cmpd="sng">
                      <a:noFill/>
                    </a:lnR>
                    <a:lnT w="12700" cmpd="sng">
                      <a:noFill/>
                    </a:lnT>
                    <a:lnB w="12700" cmpd="sng">
                      <a:noFill/>
                    </a:lnB>
                    <a:solidFill>
                      <a:schemeClr val="bg2"/>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extLst>
                  <a:ext uri="{0D108BD9-81ED-4DB2-BD59-A6C34878D82A}">
                    <a16:rowId xmlns:a16="http://schemas.microsoft.com/office/drawing/2014/main" val="10004"/>
                  </a:ext>
                </a:extLst>
              </a:tr>
              <a:tr h="283713">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5" vMerge="1">
                  <a:txBody>
                    <a:bodyPr/>
                    <a:lstStyle/>
                    <a:p>
                      <a:endParaRPr lang="en-US" sz="1800" b="1">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vMerge="1">
                  <a:txBody>
                    <a:bodyPr/>
                    <a:lstStyle/>
                    <a:p>
                      <a:pPr algn="l"/>
                      <a:r>
                        <a:rPr lang="en-US" sz="1800" b="1" dirty="0">
                          <a:solidFill>
                            <a:srgbClr val="FFFF00"/>
                          </a:solidFill>
                          <a:latin typeface="Calibri" panose="020F0502020204030204" pitchFamily="34" charset="0"/>
                          <a:cs typeface="Calibri" panose="020F0502020204030204" pitchFamily="34" charset="0"/>
                        </a:rPr>
                        <a:t>Ruth 4:18–22</a:t>
                      </a:r>
                    </a:p>
                  </a:txBody>
                  <a:tcPr>
                    <a:lnL w="12700" cmpd="sng">
                      <a:noFill/>
                    </a:lnL>
                    <a:lnR w="12700" cmpd="sng">
                      <a:noFill/>
                    </a:lnR>
                    <a:lnT w="12700" cmpd="sng">
                      <a:noFill/>
                    </a:lnT>
                    <a:lnB w="12700" cmpd="sng">
                      <a:noFill/>
                    </a:lnB>
                    <a:solidFill>
                      <a:srgbClr val="360000"/>
                    </a:solidFill>
                  </a:tcPr>
                </a:tc>
                <a:tc hMerge="1" vMerge="1">
                  <a:txBody>
                    <a:bodyPr/>
                    <a:lstStyle/>
                    <a:p>
                      <a:endParaRPr lang="en-US" sz="1800" b="1"/>
                    </a:p>
                  </a:txBody>
                  <a:tcPr>
                    <a:lnL w="12700" cmpd="sng">
                      <a:noFill/>
                    </a:lnL>
                    <a:lnR w="12700" cmpd="sng">
                      <a:noFill/>
                    </a:lnR>
                    <a:lnT w="12700" cmpd="sng">
                      <a:noFill/>
                    </a:lnT>
                    <a:lnB w="12700" cmpd="sng">
                      <a:noFill/>
                    </a:lnB>
                    <a:solidFill>
                      <a:schemeClr val="bg2"/>
                    </a:solidFill>
                  </a:tcPr>
                </a:tc>
                <a:tc hMerge="1" vMerge="1">
                  <a:txBody>
                    <a:bodyPr/>
                    <a:lstStyle/>
                    <a:p>
                      <a:endParaRPr lang="en-US" sz="1800"/>
                    </a:p>
                  </a:txBody>
                  <a:tcPr>
                    <a:lnL w="12700" cmpd="sng">
                      <a:noFill/>
                    </a:lnL>
                    <a:lnR w="12700" cmpd="sng">
                      <a:noFill/>
                    </a:lnR>
                    <a:lnT w="12700" cmpd="sng">
                      <a:noFill/>
                    </a:lnT>
                    <a:lnB w="12700" cmpd="sng">
                      <a:noFill/>
                    </a:lnB>
                    <a:solidFill>
                      <a:schemeClr val="bg2"/>
                    </a:solidFill>
                  </a:tcPr>
                </a:tc>
                <a:tc hMerge="1" vMerge="1">
                  <a:txBody>
                    <a:bodyPr/>
                    <a:lstStyle/>
                    <a:p>
                      <a:endParaRPr lang="en-US" sz="1800"/>
                    </a:p>
                  </a:txBody>
                  <a:tcPr>
                    <a:lnL w="12700" cmpd="sng">
                      <a:noFill/>
                    </a:lnL>
                    <a:lnR w="12700" cmpd="sng">
                      <a:noFill/>
                    </a:lnR>
                    <a:lnT w="12700" cmpd="sng">
                      <a:noFill/>
                    </a:lnT>
                    <a:lnB w="12700" cmpd="sng">
                      <a:noFill/>
                    </a:lnB>
                    <a:solidFill>
                      <a:schemeClr val="bg2"/>
                    </a:solidFill>
                  </a:tcPr>
                </a:tc>
                <a:tc rowSpan="2" gridSpan="3">
                  <a:txBody>
                    <a:bodyPr/>
                    <a:lstStyle/>
                    <a:p>
                      <a:pPr algn="l"/>
                      <a:r>
                        <a:rPr lang="en-US" sz="1800" b="1">
                          <a:solidFill>
                            <a:srgbClr val="FFFFCC"/>
                          </a:solidFill>
                          <a:latin typeface="Calibri" panose="020F0502020204030204" pitchFamily="34" charset="0"/>
                          <a:cs typeface="Calibri" panose="020F0502020204030204" pitchFamily="34" charset="0"/>
                        </a:rPr>
                        <a:t>             </a:t>
                      </a:r>
                      <a:r>
                        <a:rPr lang="en-US" sz="1800" b="1" dirty="0" err="1">
                          <a:solidFill>
                            <a:srgbClr val="FFFFCC"/>
                          </a:solidFill>
                          <a:latin typeface="Calibri" panose="020F0502020204030204" pitchFamily="34" charset="0"/>
                          <a:cs typeface="Calibri" panose="020F0502020204030204" pitchFamily="34" charset="0"/>
                        </a:rPr>
                        <a:t>Obed</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dirty="0"/>
                    </a:p>
                  </a:txBody>
                  <a:tcPr/>
                </a:tc>
                <a:tc rowSpan="2" hMerge="1">
                  <a:txBody>
                    <a:bodyPr/>
                    <a:lstStyle/>
                    <a:p>
                      <a:endParaRPr lang="en-US" dirty="0"/>
                    </a:p>
                  </a:txBody>
                  <a:tcPr>
                    <a:lnL w="12700" cmpd="sng">
                      <a:noFill/>
                    </a:lnL>
                    <a:lnR w="12700" cmpd="sng">
                      <a:noFill/>
                    </a:lnR>
                    <a:lnT w="12700" cmpd="sng">
                      <a:noFill/>
                    </a:lnT>
                    <a:lnB w="12700" cmpd="sng">
                      <a:noFill/>
                    </a:lnB>
                    <a:solidFill>
                      <a:schemeClr val="bg2"/>
                    </a:solidFill>
                  </a:tcPr>
                </a:tc>
                <a:tc gridSpan="4">
                  <a:txBody>
                    <a:bodyPr/>
                    <a:lstStyle/>
                    <a:p>
                      <a:r>
                        <a:rPr lang="en-US" sz="1800" b="1" dirty="0">
                          <a:solidFill>
                            <a:srgbClr val="FFFFCC"/>
                          </a:solidFill>
                          <a:latin typeface="Calibri" panose="020F0502020204030204" pitchFamily="34" charset="0"/>
                          <a:cs typeface="Calibri" panose="020F0502020204030204" pitchFamily="34" charset="0"/>
                        </a:rPr>
                        <a:t>         Methuselah</a:t>
                      </a:r>
                    </a:p>
                  </a:txBody>
                  <a:tcPr>
                    <a:lnL w="12700" cmpd="sng">
                      <a:noFill/>
                    </a:lnL>
                    <a:lnR w="12700" cmpd="sng">
                      <a:noFill/>
                    </a:lnR>
                    <a:lnT w="12700" cmpd="sng">
                      <a:noFill/>
                    </a:lnT>
                    <a:lnB w="12700" cmpd="sng">
                      <a:noFill/>
                    </a:lnB>
                    <a:solidFill>
                      <a:srgbClr val="360000"/>
                    </a:solidFill>
                  </a:tcPr>
                </a:tc>
                <a:tc hMerge="1">
                  <a:txBody>
                    <a:bodyPr/>
                    <a:lstStyle/>
                    <a:p>
                      <a:endParaRPr lang="en-US" sz="1800" dirty="0"/>
                    </a:p>
                  </a:txBody>
                  <a:tcPr>
                    <a:lnL w="12700" cmpd="sng">
                      <a:noFill/>
                    </a:lnL>
                    <a:lnR w="12700" cmpd="sng">
                      <a:noFill/>
                    </a:lnR>
                    <a:lnT w="12700" cmpd="sng">
                      <a:noFill/>
                    </a:lnT>
                    <a:lnB w="12700" cmpd="sng">
                      <a:noFill/>
                    </a:lnB>
                    <a:solidFill>
                      <a:schemeClr val="bg2"/>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5"/>
                  </a:ext>
                </a:extLst>
              </a:tr>
              <a:tr h="283713">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vMerge="1">
                  <a:txBody>
                    <a:bodyPr/>
                    <a:lstStyle/>
                    <a:p>
                      <a:endParaRPr lang="en-US" dirty="0"/>
                    </a:p>
                  </a:txBody>
                  <a:tcPr/>
                </a:tc>
                <a:tc hMerge="1" vMerge="1">
                  <a:txBody>
                    <a:bodyPr/>
                    <a:lstStyle/>
                    <a:p>
                      <a:endParaRPr lang="en-US" dirty="0"/>
                    </a:p>
                  </a:txBody>
                  <a:tcPr/>
                </a:tc>
                <a:tc hMerge="1" vMerge="1">
                  <a:txBody>
                    <a:bodyPr/>
                    <a:lstStyle/>
                    <a:p>
                      <a:endParaRPr lang="en-US" dirty="0"/>
                    </a:p>
                  </a:txBody>
                  <a:tcPr>
                    <a:lnL w="12700" cmpd="sng">
                      <a:noFill/>
                    </a:lnL>
                    <a:lnR w="12700" cmpd="sng">
                      <a:noFill/>
                    </a:lnR>
                    <a:lnT w="12700" cmpd="sng">
                      <a:noFill/>
                    </a:lnT>
                    <a:lnB w="12700" cmpd="sng">
                      <a:noFill/>
                    </a:lnB>
                    <a:solidFill>
                      <a:schemeClr val="bg2"/>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6"/>
                  </a:ext>
                </a:extLst>
              </a:tr>
              <a:tr h="496497">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r>
                        <a:rPr lang="en-US" sz="1800" b="1" dirty="0">
                          <a:solidFill>
                            <a:srgbClr val="FFFFCC"/>
                          </a:solidFill>
                          <a:latin typeface="Calibri" panose="020F0502020204030204" pitchFamily="34" charset="0"/>
                          <a:cs typeface="Calibri" panose="020F0502020204030204" pitchFamily="34" charset="0"/>
                        </a:rPr>
                        <a:t>               Boaz</a:t>
                      </a:r>
                    </a:p>
                  </a:txBody>
                  <a:tcPr>
                    <a:lnL w="12700" cmpd="sng">
                      <a:noFill/>
                    </a:lnL>
                    <a:lnR w="12700" cmpd="sng">
                      <a:noFill/>
                    </a:lnR>
                    <a:lnT w="12700" cmpd="sng">
                      <a:noFill/>
                    </a:lnT>
                    <a:lnB w="12700" cmpd="sng">
                      <a:noFill/>
                    </a:lnB>
                    <a:solidFill>
                      <a:srgbClr val="360000"/>
                    </a:solidFill>
                  </a:tcPr>
                </a:tc>
                <a:tc hMerge="1">
                  <a:txBody>
                    <a:bodyPr/>
                    <a:lstStyle/>
                    <a:p>
                      <a:endParaRPr lang="en-US" b="1" dirty="0"/>
                    </a:p>
                  </a:txBody>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r>
                        <a:rPr lang="en-US" sz="1800" b="1" dirty="0">
                          <a:solidFill>
                            <a:srgbClr val="FFFFCC"/>
                          </a:solidFill>
                          <a:latin typeface="Calibri" panose="020F0502020204030204" pitchFamily="34" charset="0"/>
                          <a:cs typeface="Calibri" panose="020F0502020204030204" pitchFamily="34" charset="0"/>
                        </a:rPr>
                        <a:t>Enoch</a:t>
                      </a: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extLst>
                  <a:ext uri="{0D108BD9-81ED-4DB2-BD59-A6C34878D82A}">
                    <a16:rowId xmlns:a16="http://schemas.microsoft.com/office/drawing/2014/main" val="10007"/>
                  </a:ext>
                </a:extLst>
              </a:tr>
              <a:tr h="496497">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r>
                        <a:rPr lang="en-US" sz="1800" b="1">
                          <a:solidFill>
                            <a:srgbClr val="FFFFCC"/>
                          </a:solidFill>
                          <a:latin typeface="Calibri" panose="020F0502020204030204" pitchFamily="34" charset="0"/>
                          <a:cs typeface="Calibri" panose="020F0502020204030204" pitchFamily="34" charset="0"/>
                        </a:rPr>
                        <a:t>         Salmon</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r>
                        <a:rPr lang="en-US" sz="1800" b="1" dirty="0">
                          <a:solidFill>
                            <a:srgbClr val="FFFFCC"/>
                          </a:solidFill>
                          <a:latin typeface="Calibri" panose="020F0502020204030204" pitchFamily="34" charset="0"/>
                          <a:cs typeface="Calibri" panose="020F0502020204030204" pitchFamily="34" charset="0"/>
                        </a:rPr>
                        <a:t>  Jared</a:t>
                      </a: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extLst>
                  <a:ext uri="{0D108BD9-81ED-4DB2-BD59-A6C34878D82A}">
                    <a16:rowId xmlns:a16="http://schemas.microsoft.com/office/drawing/2014/main" val="10008"/>
                  </a:ext>
                </a:extLst>
              </a:tr>
              <a:tr h="474579">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r>
                        <a:rPr lang="en-US" sz="1800" b="1">
                          <a:solidFill>
                            <a:srgbClr val="FFFFCC"/>
                          </a:solidFill>
                          <a:latin typeface="Calibri" panose="020F0502020204030204" pitchFamily="34" charset="0"/>
                          <a:cs typeface="Calibri" panose="020F0502020204030204" pitchFamily="34" charset="0"/>
                        </a:rPr>
                        <a:t>     Nahshon</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r>
                        <a:rPr lang="en-US" sz="1800" b="1" dirty="0" err="1">
                          <a:solidFill>
                            <a:srgbClr val="FFFFCC"/>
                          </a:solidFill>
                          <a:latin typeface="Calibri" panose="020F0502020204030204" pitchFamily="34" charset="0"/>
                          <a:cs typeface="Calibri" panose="020F0502020204030204" pitchFamily="34" charset="0"/>
                        </a:rPr>
                        <a:t>Mehalalel</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lnL w="12700" cmpd="sng">
                      <a:noFill/>
                    </a:lnL>
                    <a:lnR w="12700" cmpd="sng">
                      <a:noFill/>
                    </a:lnR>
                    <a:lnT w="12700" cmpd="sng">
                      <a:noFill/>
                    </a:lnT>
                    <a:lnB w="12700" cmpd="sng">
                      <a:noFill/>
                    </a:lnB>
                    <a:solidFill>
                      <a:schemeClr val="bg2"/>
                    </a:solidFill>
                  </a:tcPr>
                </a:tc>
                <a:tc rowSpan="2" gridSpan="3">
                  <a:txBody>
                    <a:bodyPr/>
                    <a:lstStyle/>
                    <a:p>
                      <a:endParaRPr lang="en-US" sz="32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dirty="0"/>
                    </a:p>
                  </a:txBody>
                  <a:tcPr>
                    <a:lnL w="12700" cmpd="sng">
                      <a:noFill/>
                    </a:lnL>
                    <a:lnR w="12700" cmpd="sng">
                      <a:noFill/>
                    </a:lnR>
                    <a:lnT w="12700" cmpd="sng">
                      <a:noFill/>
                    </a:lnT>
                    <a:lnB w="12700" cmpd="sng">
                      <a:noFill/>
                    </a:lnB>
                    <a:solidFill>
                      <a:schemeClr val="bg2"/>
                    </a:solidFill>
                  </a:tcPr>
                </a:tc>
                <a:tc rowSpan="2" hMerge="1">
                  <a:txBody>
                    <a:bodyPr/>
                    <a:lstStyle/>
                    <a:p>
                      <a:endParaRPr lang="en-US" dirty="0"/>
                    </a:p>
                  </a:txBody>
                  <a:tcPr>
                    <a:lnL w="12700" cmpd="sng">
                      <a:noFill/>
                    </a:lnL>
                    <a:lnR w="12700" cmpd="sng">
                      <a:noFill/>
                    </a:lnR>
                    <a:lnT w="12700" cmpd="sng">
                      <a:noFill/>
                    </a:lnT>
                    <a:lnB w="12700" cmpd="sng">
                      <a:noFill/>
                    </a:lnB>
                    <a:solidFill>
                      <a:schemeClr val="bg2"/>
                    </a:solidFill>
                  </a:tcPr>
                </a:tc>
                <a:extLst>
                  <a:ext uri="{0D108BD9-81ED-4DB2-BD59-A6C34878D82A}">
                    <a16:rowId xmlns:a16="http://schemas.microsoft.com/office/drawing/2014/main" val="10009"/>
                  </a:ext>
                </a:extLst>
              </a:tr>
              <a:tr h="496497">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4">
                  <a:txBody>
                    <a:bodyPr/>
                    <a:lstStyle/>
                    <a:p>
                      <a:r>
                        <a:rPr lang="en-US" sz="1800" b="1">
                          <a:solidFill>
                            <a:srgbClr val="FFFFCC"/>
                          </a:solidFill>
                          <a:latin typeface="Calibri" panose="020F0502020204030204" pitchFamily="34" charset="0"/>
                          <a:cs typeface="Calibri" panose="020F0502020204030204" pitchFamily="34" charset="0"/>
                        </a:rPr>
                        <a:t>          Amminadab</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lnL w="12700" cmpd="sng">
                      <a:noFill/>
                    </a:lnL>
                    <a:lnR w="12700" cmpd="sng">
                      <a:noFill/>
                    </a:lnR>
                    <a:lnT w="12700" cmpd="sng">
                      <a:noFill/>
                    </a:lnT>
                    <a:lnB w="12700" cmpd="sng">
                      <a:noFill/>
                    </a:lnB>
                    <a:solidFill>
                      <a:schemeClr val="bg2"/>
                    </a:solidFill>
                  </a:tcPr>
                </a:tc>
                <a:tc hMerge="1">
                  <a:txBody>
                    <a:bodyPr/>
                    <a:lstStyle/>
                    <a:p>
                      <a:endParaRPr lang="en-US" dirty="0"/>
                    </a:p>
                  </a:txBody>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r>
                        <a:rPr lang="en-US" sz="1800" b="1" dirty="0" err="1">
                          <a:solidFill>
                            <a:srgbClr val="FFFFCC"/>
                          </a:solidFill>
                          <a:latin typeface="Calibri" panose="020F0502020204030204" pitchFamily="34" charset="0"/>
                          <a:cs typeface="Calibri" panose="020F0502020204030204" pitchFamily="34" charset="0"/>
                        </a:rPr>
                        <a:t>Kenan</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vMerge="1">
                  <a:txBody>
                    <a:bodyPr/>
                    <a:lstStyle/>
                    <a:p>
                      <a:endParaRPr lang="en-US" dirty="0"/>
                    </a:p>
                  </a:txBody>
                  <a:tcPr>
                    <a:lnL w="12700" cmpd="sng">
                      <a:noFill/>
                    </a:lnL>
                    <a:lnR w="12700" cmpd="sng">
                      <a:noFill/>
                    </a:lnR>
                    <a:lnT w="12700" cmpd="sng">
                      <a:noFill/>
                    </a:lnT>
                    <a:lnB w="12700" cmpd="sng">
                      <a:noFill/>
                    </a:lnB>
                    <a:solidFill>
                      <a:schemeClr val="bg2"/>
                    </a:solidFill>
                  </a:tcPr>
                </a:tc>
                <a:tc hMerge="1" vMerge="1">
                  <a:txBody>
                    <a:bodyPr/>
                    <a:lstStyle/>
                    <a:p>
                      <a:endParaRPr lang="en-US" dirty="0"/>
                    </a:p>
                  </a:txBody>
                  <a:tcPr>
                    <a:lnL w="12700" cmpd="sng">
                      <a:noFill/>
                    </a:lnL>
                    <a:lnR w="12700" cmpd="sng">
                      <a:noFill/>
                    </a:lnR>
                    <a:lnT w="12700" cmpd="sng">
                      <a:noFill/>
                    </a:lnT>
                    <a:lnB w="12700" cmpd="sng">
                      <a:noFill/>
                    </a:lnB>
                    <a:solidFill>
                      <a:schemeClr val="bg2"/>
                    </a:solidFill>
                  </a:tcPr>
                </a:tc>
                <a:tc hMerge="1" vMerge="1">
                  <a:txBody>
                    <a:bodyPr/>
                    <a:lstStyle/>
                    <a:p>
                      <a:endParaRPr lang="en-US" dirty="0"/>
                    </a:p>
                  </a:txBody>
                  <a:tcPr>
                    <a:lnL w="12700" cmpd="sng">
                      <a:noFill/>
                    </a:lnL>
                    <a:lnR w="12700" cmpd="sng">
                      <a:noFill/>
                    </a:lnR>
                    <a:lnT w="12700" cmpd="sng">
                      <a:noFill/>
                    </a:lnT>
                    <a:lnB w="12700" cmpd="sng">
                      <a:noFill/>
                    </a:lnB>
                    <a:solidFill>
                      <a:schemeClr val="bg2"/>
                    </a:solidFill>
                  </a:tcPr>
                </a:tc>
                <a:extLst>
                  <a:ext uri="{0D108BD9-81ED-4DB2-BD59-A6C34878D82A}">
                    <a16:rowId xmlns:a16="http://schemas.microsoft.com/office/drawing/2014/main" val="10010"/>
                  </a:ext>
                </a:extLst>
              </a:tr>
              <a:tr h="550847">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pPr>
                        <a:spcBef>
                          <a:spcPts val="1200"/>
                        </a:spcBef>
                      </a:pPr>
                      <a:r>
                        <a:rPr lang="en-US" sz="1800" b="1">
                          <a:solidFill>
                            <a:srgbClr val="FFFFCC"/>
                          </a:solidFill>
                          <a:latin typeface="Calibri" panose="020F0502020204030204" pitchFamily="34" charset="0"/>
                          <a:cs typeface="Calibri" panose="020F0502020204030204" pitchFamily="34" charset="0"/>
                        </a:rPr>
                        <a:t>        Ram</a:t>
                      </a:r>
                      <a:endParaRPr lang="en-US" sz="1800" b="1" dirty="0">
                        <a:solidFill>
                          <a:srgbClr val="FFFFCC"/>
                        </a:solidFill>
                        <a:latin typeface="Calibri" panose="020F0502020204030204" pitchFamily="34" charset="0"/>
                        <a:cs typeface="Calibri" panose="020F0502020204030204" pitchFamily="34" charset="0"/>
                      </a:endParaRPr>
                    </a:p>
                  </a:txBody>
                  <a:tcPr anchor="ct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r>
                        <a:rPr lang="en-US" sz="1800" b="1" dirty="0" err="1">
                          <a:solidFill>
                            <a:srgbClr val="FFFFCC"/>
                          </a:solidFill>
                          <a:latin typeface="Calibri" panose="020F0502020204030204" pitchFamily="34" charset="0"/>
                          <a:cs typeface="Calibri" panose="020F0502020204030204" pitchFamily="34" charset="0"/>
                        </a:rPr>
                        <a:t>Enosh</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dirty="0">
                          <a:solidFill>
                            <a:srgbClr val="FFFFCC"/>
                          </a:solidFill>
                          <a:latin typeface="Calibri" panose="020F0502020204030204" pitchFamily="34" charset="0"/>
                          <a:cs typeface="Calibri" panose="020F0502020204030204" pitchFamily="34" charset="0"/>
                        </a:rPr>
                        <a:t>Genesis 5</a:t>
                      </a: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rowSpan="2" h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extLst>
                  <a:ext uri="{0D108BD9-81ED-4DB2-BD59-A6C34878D82A}">
                    <a16:rowId xmlns:a16="http://schemas.microsoft.com/office/drawing/2014/main" val="10011"/>
                  </a:ext>
                </a:extLst>
              </a:tr>
              <a:tr h="500713">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3">
                  <a:txBody>
                    <a:bodyPr/>
                    <a:lstStyle/>
                    <a:p>
                      <a:r>
                        <a:rPr lang="en-US" sz="1800" b="1">
                          <a:solidFill>
                            <a:srgbClr val="FFFFCC"/>
                          </a:solidFill>
                          <a:latin typeface="Calibri" panose="020F0502020204030204" pitchFamily="34" charset="0"/>
                          <a:cs typeface="Calibri" panose="020F0502020204030204" pitchFamily="34" charset="0"/>
                        </a:rPr>
                        <a:t>    </a:t>
                      </a:r>
                      <a:r>
                        <a:rPr lang="en-US" sz="1800" b="1" dirty="0" err="1">
                          <a:solidFill>
                            <a:srgbClr val="FFFFCC"/>
                          </a:solidFill>
                          <a:latin typeface="Calibri" panose="020F0502020204030204" pitchFamily="34" charset="0"/>
                          <a:cs typeface="Calibri" panose="020F0502020204030204" pitchFamily="34" charset="0"/>
                        </a:rPr>
                        <a:t>Hezron</a:t>
                      </a:r>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r>
                        <a:rPr lang="en-US" sz="1800" b="1" dirty="0">
                          <a:solidFill>
                            <a:srgbClr val="FFFFCC"/>
                          </a:solidFill>
                          <a:latin typeface="Calibri" panose="020F0502020204030204" pitchFamily="34" charset="0"/>
                          <a:cs typeface="Calibri" panose="020F0502020204030204" pitchFamily="34" charset="0"/>
                        </a:rPr>
                        <a:t>Seth</a:t>
                      </a: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5" v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v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v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v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hMerge="1" vMerge="1">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extLst>
                  <a:ext uri="{0D108BD9-81ED-4DB2-BD59-A6C34878D82A}">
                    <a16:rowId xmlns:a16="http://schemas.microsoft.com/office/drawing/2014/main" val="10012"/>
                  </a:ext>
                </a:extLst>
              </a:tr>
              <a:tr h="496497">
                <a:tc gridSpan="3">
                  <a:txBody>
                    <a:bodyPr/>
                    <a:lstStyle/>
                    <a:p>
                      <a:r>
                        <a:rPr lang="en-US" sz="1800" b="1" dirty="0">
                          <a:solidFill>
                            <a:srgbClr val="FFFFCC"/>
                          </a:solidFill>
                          <a:latin typeface="Calibri" panose="020F0502020204030204" pitchFamily="34" charset="0"/>
                          <a:cs typeface="Calibri" panose="020F0502020204030204" pitchFamily="34" charset="0"/>
                        </a:rPr>
                        <a:t>           Perez</a:t>
                      </a: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hMerge="1">
                  <a:txBody>
                    <a:bodyPr/>
                    <a:lstStyle/>
                    <a:p>
                      <a:endParaRPr lang="en-US" dirty="0"/>
                    </a:p>
                  </a:txBody>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gridSpan="2">
                  <a:txBody>
                    <a:bodyPr/>
                    <a:lstStyle/>
                    <a:p>
                      <a:r>
                        <a:rPr lang="en-US" sz="1800" b="1" dirty="0">
                          <a:solidFill>
                            <a:srgbClr val="FFFFCC"/>
                          </a:solidFill>
                          <a:latin typeface="Calibri" panose="020F0502020204030204" pitchFamily="34" charset="0"/>
                          <a:cs typeface="Calibri" panose="020F0502020204030204" pitchFamily="34" charset="0"/>
                        </a:rPr>
                        <a:t>Adam</a:t>
                      </a:r>
                    </a:p>
                  </a:txBody>
                  <a:tcPr>
                    <a:lnL w="12700" cmpd="sng">
                      <a:noFill/>
                    </a:lnL>
                    <a:lnR w="12700" cmpd="sng">
                      <a:noFill/>
                    </a:lnR>
                    <a:lnT w="12700" cmpd="sng">
                      <a:noFill/>
                    </a:lnT>
                    <a:lnB w="12700" cmpd="sng">
                      <a:noFill/>
                    </a:lnB>
                    <a:solidFill>
                      <a:srgbClr val="360000"/>
                    </a:solidFill>
                  </a:tcPr>
                </a:tc>
                <a:tc hMerge="1">
                  <a:txBody>
                    <a:bodyPr/>
                    <a:lstStyle/>
                    <a:p>
                      <a:endParaRPr lang="en-US" dirty="0"/>
                    </a:p>
                  </a:txBody>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CC"/>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tc>
                  <a:txBody>
                    <a:bodyPr/>
                    <a:lstStyle/>
                    <a:p>
                      <a:endParaRPr lang="en-US" sz="1800" b="1" dirty="0">
                        <a:solidFill>
                          <a:srgbClr val="FFFF00"/>
                        </a:solidFill>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solidFill>
                      <a:srgbClr val="360000"/>
                    </a:solidFill>
                  </a:tcPr>
                </a:tc>
                <a:extLst>
                  <a:ext uri="{0D108BD9-81ED-4DB2-BD59-A6C34878D82A}">
                    <a16:rowId xmlns:a16="http://schemas.microsoft.com/office/drawing/2014/main" val="10013"/>
                  </a:ext>
                </a:extLst>
              </a:tr>
            </a:tbl>
          </a:graphicData>
        </a:graphic>
      </p:graphicFrame>
      <p:cxnSp>
        <p:nvCxnSpPr>
          <p:cNvPr id="6" name="Straight Arrow Connector 5"/>
          <p:cNvCxnSpPr/>
          <p:nvPr/>
        </p:nvCxnSpPr>
        <p:spPr>
          <a:xfrm flipV="1">
            <a:off x="7543800" y="1066800"/>
            <a:ext cx="1295400" cy="25146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Connector 7"/>
          <p:cNvCxnSpPr>
            <a:cxnSpLocks/>
          </p:cNvCxnSpPr>
          <p:nvPr/>
        </p:nvCxnSpPr>
        <p:spPr>
          <a:xfrm flipV="1">
            <a:off x="3648075" y="3581400"/>
            <a:ext cx="3895725" cy="3038475"/>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7-Point Star 31"/>
          <p:cNvSpPr/>
          <p:nvPr/>
        </p:nvSpPr>
        <p:spPr>
          <a:xfrm>
            <a:off x="7391400" y="3429000"/>
            <a:ext cx="304800" cy="304800"/>
          </a:xfrm>
          <a:prstGeom prst="star7">
            <a:avLst/>
          </a:prstGeom>
          <a:solidFill>
            <a:srgbClr val="7030A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Oval 1">
            <a:extLst>
              <a:ext uri="{FF2B5EF4-FFF2-40B4-BE49-F238E27FC236}">
                <a16:creationId xmlns:a16="http://schemas.microsoft.com/office/drawing/2014/main" id="{8900B600-1369-40AB-9E8C-681B0261D4BB}"/>
              </a:ext>
            </a:extLst>
          </p:cNvPr>
          <p:cNvSpPr/>
          <p:nvPr/>
        </p:nvSpPr>
        <p:spPr>
          <a:xfrm>
            <a:off x="5981700" y="3254830"/>
            <a:ext cx="3124200" cy="653141"/>
          </a:xfrm>
          <a:prstGeom prst="ellipse">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550131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590549" y="895350"/>
            <a:ext cx="10944225" cy="5532344"/>
          </a:xfrm>
        </p:spPr>
        <p:txBody>
          <a:bodyPr>
            <a:normAutofit/>
          </a:bodyPr>
          <a:lstStyle/>
          <a:p>
            <a:pPr marL="0" marR="0" indent="0" algn="l">
              <a:lnSpc>
                <a:spcPct val="100000"/>
              </a:lnSpc>
              <a:spcBef>
                <a:spcPts val="0"/>
              </a:spcBef>
              <a:spcAft>
                <a:spcPts val="12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400" b="1" dirty="0">
                <a:solidFill>
                  <a:srgbClr val="FFFFCC"/>
                </a:solidFill>
                <a:effectLst/>
                <a:ea typeface="Calibri" panose="020F0502020204030204" pitchFamily="34" charset="0"/>
                <a:cs typeface="Calibri" panose="020F0502020204030204" pitchFamily="34" charset="0"/>
              </a:rPr>
              <a:t>If the parade of rascals in the book of Judges leaves us depressed, the book of Ruth provides delightful and inspiring relief. Set in the same period of Israel’s history, this is a book about remarkable people demonstrating devotion, kindness, and nobility. </a:t>
            </a:r>
          </a:p>
          <a:p>
            <a:pPr marL="0" marR="0" indent="0" algn="l">
              <a:lnSpc>
                <a:spcPct val="100000"/>
              </a:lnSpc>
              <a:spcBef>
                <a:spcPts val="0"/>
              </a:spcBef>
              <a:spcAft>
                <a:spcPts val="12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400" b="1" dirty="0">
                <a:solidFill>
                  <a:srgbClr val="FFFFCC"/>
                </a:solidFill>
                <a:effectLst/>
                <a:ea typeface="Calibri" panose="020F0502020204030204" pitchFamily="34" charset="0"/>
                <a:cs typeface="Calibri" panose="020F0502020204030204" pitchFamily="34" charset="0"/>
              </a:rPr>
              <a:t>Naomi, whose life was emptied by the loss of all the men in her life, has it filled with a beautiful daughter-in-law and a wonderful grandson (4:13–17).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772409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590549" y="978195"/>
            <a:ext cx="11134726" cy="5765505"/>
          </a:xfrm>
        </p:spPr>
        <p:txBody>
          <a:bodyPr>
            <a:normAutofit/>
          </a:bodyPr>
          <a:lstStyle/>
          <a:p>
            <a:pPr marL="0" marR="0" indent="0" algn="l">
              <a:lnSpc>
                <a:spcPct val="120000"/>
              </a:lnSpc>
              <a:spcBef>
                <a:spcPts val="0"/>
              </a:spcBef>
              <a:spcAft>
                <a:spcPts val="12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400" b="1" dirty="0">
                <a:solidFill>
                  <a:srgbClr val="FFFFCC"/>
                </a:solidFill>
                <a:effectLst/>
                <a:ea typeface="Calibri" panose="020F0502020204030204" pitchFamily="34" charset="0"/>
                <a:cs typeface="Calibri" panose="020F0502020204030204" pitchFamily="34" charset="0"/>
              </a:rPr>
              <a:t>While many Israelites were turning their back on the God of Israel (see the book of Judges) Ruth, a foreign woman, committed herself to him and landed up the ancestress of Israel’s first king and ultimately the Savior. </a:t>
            </a:r>
          </a:p>
          <a:p>
            <a:pPr marL="0" marR="0" indent="0" algn="l">
              <a:lnSpc>
                <a:spcPct val="120000"/>
              </a:lnSpc>
              <a:spcBef>
                <a:spcPts val="0"/>
              </a:spcBef>
              <a:spcAft>
                <a:spcPts val="12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400" b="1" dirty="0">
                <a:solidFill>
                  <a:srgbClr val="FFFFCC"/>
                </a:solidFill>
                <a:effectLst/>
                <a:ea typeface="Calibri" panose="020F0502020204030204" pitchFamily="34" charset="0"/>
                <a:cs typeface="Calibri" panose="020F0502020204030204" pitchFamily="34" charset="0"/>
              </a:rPr>
              <a:t>Boaz, a farmer of Bethlehem, demonstrates his nobility by viewing himself as the wings of God under which the destitute may find refuge (2:12).</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76805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555812" y="717176"/>
            <a:ext cx="11277600" cy="5952565"/>
          </a:xfrm>
        </p:spPr>
        <p:txBody>
          <a:bodyPr>
            <a:normAutofit/>
          </a:bodyPr>
          <a:lstStyle/>
          <a:p>
            <a:pPr marL="573088" marR="0" indent="-573088">
              <a:lnSpc>
                <a:spcPct val="100000"/>
              </a:lnSpc>
              <a:spcBef>
                <a:spcPts val="0"/>
              </a:spcBef>
              <a:spcAft>
                <a:spcPts val="1200"/>
              </a:spcAft>
              <a:buAutoNum type="arabicParenBoth" startAt="5"/>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story of Solomon is told extremely selectively. In Kings, the focus begins on his wisdom, then turns to his temple construction, and concludes with his folly. The Chronicler is even more selective. Apart from the activity related to the temple, he has little to say about him at all.</a:t>
            </a:r>
          </a:p>
          <a:p>
            <a:pPr marL="573088" marR="0" indent="-573088">
              <a:lnSpc>
                <a:spcPct val="100000"/>
              </a:lnSpc>
              <a:spcBef>
                <a:spcPts val="0"/>
              </a:spcBef>
              <a:spcAft>
                <a:spcPts val="1200"/>
              </a:spcAft>
              <a:buAutoNum type="arabicParenBoth" startAt="5"/>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story of Hezekiah begins with a thesis type statement (2 Kings 18:1–8). The rest of the narrative is devoted to developing that thesis.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0696680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590549" y="1031358"/>
            <a:ext cx="11134726" cy="5712342"/>
          </a:xfrm>
        </p:spPr>
        <p:txBody>
          <a:bodyPr>
            <a:normAutofit/>
          </a:bodyPr>
          <a:lstStyle/>
          <a:p>
            <a:pPr marL="0" marR="0" indent="0" algn="l">
              <a:lnSpc>
                <a:spcPct val="100000"/>
              </a:lnSpc>
              <a:spcBef>
                <a:spcPts val="0"/>
              </a:spcBef>
              <a:spcAft>
                <a:spcPts val="12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4000" b="1" dirty="0">
                <a:solidFill>
                  <a:srgbClr val="FFFFCC"/>
                </a:solidFill>
                <a:effectLst/>
                <a:ea typeface="Calibri" panose="020F0502020204030204" pitchFamily="34" charset="0"/>
                <a:cs typeface="Calibri" panose="020F0502020204030204" pitchFamily="34" charset="0"/>
              </a:rPr>
              <a:t>The narrator has cast Boaz as the embodiment of Torah righteousness as defined in Deuteronomy. But the hero of the book is God, who, in the dark days of the Judges, preserves this family who will number among its descendants the greatest king of Israel, not to mention the Messiah himself (Matt 1:5). His MO (</a:t>
            </a:r>
            <a:r>
              <a:rPr lang="en-US" sz="4000" b="1" i="1" dirty="0">
                <a:solidFill>
                  <a:srgbClr val="FFFFCC"/>
                </a:solidFill>
                <a:effectLst/>
                <a:ea typeface="Calibri" panose="020F0502020204030204" pitchFamily="34" charset="0"/>
                <a:cs typeface="Calibri" panose="020F0502020204030204" pitchFamily="34" charset="0"/>
              </a:rPr>
              <a:t>modus operandi</a:t>
            </a:r>
            <a:r>
              <a:rPr lang="en-US" sz="4000" b="1" dirty="0">
                <a:solidFill>
                  <a:srgbClr val="FFFFCC"/>
                </a:solidFill>
                <a:effectLst/>
                <a:ea typeface="Calibri" panose="020F0502020204030204" pitchFamily="34" charset="0"/>
                <a:cs typeface="Calibri" panose="020F0502020204030204" pitchFamily="34" charset="0"/>
              </a:rPr>
              <a:t>) apparently was “Guided by the Torah; driven by the Spirit.”</a:t>
            </a:r>
            <a:endParaRPr lang="en-US" sz="4000" b="1" dirty="0">
              <a:solidFill>
                <a:srgbClr val="FFFFCC"/>
              </a:solidFill>
              <a:effectLst/>
              <a:ea typeface="Calibri" panose="020F0502020204030204" pitchFamily="34" charset="0"/>
              <a:cs typeface="Arial" panose="020B0604020202020204" pitchFamily="34" charset="0"/>
            </a:endParaRPr>
          </a:p>
          <a:p>
            <a:pPr marL="0" indent="0">
              <a:lnSpc>
                <a:spcPct val="120000"/>
              </a:lnSpc>
              <a:spcBef>
                <a:spcPts val="0"/>
              </a:spcBef>
              <a:spcAft>
                <a:spcPts val="1200"/>
              </a:spcAft>
              <a:buNone/>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0126446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590549" y="786809"/>
            <a:ext cx="11134726" cy="5956891"/>
          </a:xfrm>
        </p:spPr>
        <p:txBody>
          <a:bodyPr>
            <a:normAutofit lnSpcReduction="10000"/>
          </a:bodyPr>
          <a:lstStyle/>
          <a:p>
            <a:pPr marL="457200" marR="0" indent="-45720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600" b="1" dirty="0">
                <a:solidFill>
                  <a:srgbClr val="230000"/>
                </a:solidFill>
                <a:highlight>
                  <a:srgbClr val="00FF00"/>
                </a:highlight>
                <a:latin typeface="Calibri" panose="020F0502020204030204" pitchFamily="34" charset="0"/>
                <a:ea typeface="SBL BibLit" panose="02000000000000000000" pitchFamily="2" charset="-79"/>
                <a:cs typeface="Calibri" panose="020F0502020204030204" pitchFamily="34" charset="0"/>
              </a:rPr>
              <a:t>B.	Illocution:</a:t>
            </a:r>
            <a:endPar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endParaRPr>
          </a:p>
          <a:p>
            <a:pPr marL="45720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providence of God securing royal seed in the dark days of the judges and so preserving the ancestral line of David and the Messiah.</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narrator explicitly notes YHWH’s involvement only twice: </a:t>
            </a:r>
          </a:p>
          <a:p>
            <a:pPr marL="1143000" marR="0" indent="-685800">
              <a:lnSpc>
                <a:spcPct val="107000"/>
              </a:lnSpc>
              <a:spcBef>
                <a:spcPts val="0"/>
              </a:spcBef>
              <a:spcAft>
                <a:spcPts val="600"/>
              </a:spcAft>
              <a:buAutoNum type="arabicParenBoth"/>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Naomi heard </a:t>
            </a:r>
            <a:r>
              <a:rPr lang="he-IL"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that YHWH had visited (</a:t>
            </a:r>
            <a:r>
              <a:rPr lang="he-IL" sz="3400" b="1" dirty="0">
                <a:solidFill>
                  <a:srgbClr val="FFFFCC"/>
                </a:solidFill>
                <a:effectLst/>
                <a:latin typeface="SBL BibLit" panose="02000000000000000000" pitchFamily="2" charset="-79"/>
                <a:ea typeface="SBL BibLit" panose="02000000000000000000" pitchFamily="2" charset="-79"/>
                <a:cs typeface="SBL BibLit" panose="02000000000000000000" pitchFamily="2" charset="-79"/>
              </a:rPr>
              <a:t>פָּקַד</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his people and given them “bread”) in Bethlehem (“house of bread” (1:); </a:t>
            </a:r>
          </a:p>
          <a:p>
            <a:pPr marL="1143000" marR="0" indent="-685800">
              <a:lnSpc>
                <a:spcPct val="107000"/>
              </a:lnSpc>
              <a:spcBef>
                <a:spcPts val="0"/>
              </a:spcBef>
              <a:spcAft>
                <a:spcPts val="600"/>
              </a:spcAft>
              <a:buAutoNum type="arabicParenBoth"/>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“YHWH granted Ruth conception (</a:t>
            </a:r>
            <a:r>
              <a:rPr lang="he-IL" sz="3400" b="1" dirty="0">
                <a:solidFill>
                  <a:srgbClr val="FFFFCC"/>
                </a:solidFill>
                <a:effectLst/>
                <a:latin typeface="SBL BibLit" panose="02000000000000000000" pitchFamily="2" charset="-79"/>
                <a:ea typeface="SBL BibLit" panose="02000000000000000000" pitchFamily="2" charset="-79"/>
                <a:cs typeface="SBL BibLit" panose="02000000000000000000" pitchFamily="2" charset="-79"/>
              </a:rPr>
              <a:t>הֵרָיוֹן</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and she bore a son” (4:13).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3581480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0C70A-EFDF-07A1-3515-36FB816A6FD5}"/>
              </a:ext>
            </a:extLst>
          </p:cNvPr>
          <p:cNvSpPr>
            <a:spLocks noGrp="1"/>
          </p:cNvSpPr>
          <p:nvPr>
            <p:ph idx="1"/>
          </p:nvPr>
        </p:nvSpPr>
        <p:spPr>
          <a:xfrm>
            <a:off x="590549" y="882502"/>
            <a:ext cx="11134726" cy="5861198"/>
          </a:xfrm>
        </p:spPr>
        <p:txBody>
          <a:bodyPr>
            <a:normAutofit fontScale="92500"/>
          </a:bodyPr>
          <a:lstStyle/>
          <a:p>
            <a:pPr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But with hindsight, we see his hand operating quietly behind the scenes in at least five ways. His hidden hand is evident in: </a:t>
            </a:r>
          </a:p>
          <a:p>
            <a:pPr marL="742950" marR="0" indent="-514350">
              <a:lnSpc>
                <a:spcPct val="110000"/>
              </a:lnSpc>
              <a:spcBef>
                <a:spcPts val="0"/>
              </a:spcBef>
              <a:spcAft>
                <a:spcPts val="600"/>
              </a:spcAft>
              <a:buAutoNum type="alphaLcPeriod"/>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weather (1:1–2);</a:t>
            </a:r>
          </a:p>
          <a:p>
            <a:pPr marL="742950" marR="0" indent="-514350">
              <a:lnSpc>
                <a:spcPct val="110000"/>
              </a:lnSpc>
              <a:spcBef>
                <a:spcPts val="0"/>
              </a:spcBef>
              <a:spcAft>
                <a:spcPts val="600"/>
              </a:spcAft>
              <a:buAutoNum type="alphaLcPeriod"/>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supposedly chance events (2:3; 4:1);</a:t>
            </a:r>
          </a:p>
          <a:p>
            <a:pPr marL="742950" marR="0" indent="-514350">
              <a:lnSpc>
                <a:spcPct val="110000"/>
              </a:lnSpc>
              <a:spcBef>
                <a:spcPts val="0"/>
              </a:spcBef>
              <a:spcAft>
                <a:spcPts val="600"/>
              </a:spcAft>
              <a:buAutoNum type="alphaLcPeriod"/>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twisted and dubious schemes of humans (3:1–12);</a:t>
            </a:r>
          </a:p>
          <a:p>
            <a:pPr marL="742950" marR="0" indent="-514350">
              <a:lnSpc>
                <a:spcPct val="110000"/>
              </a:lnSpc>
              <a:spcBef>
                <a:spcPts val="0"/>
              </a:spcBef>
              <a:spcAft>
                <a:spcPts val="600"/>
              </a:spcAft>
              <a:buAutoNum type="alphaLcPeriod"/>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legal proceedings (4:1–10);</a:t>
            </a:r>
          </a:p>
          <a:p>
            <a:pPr marL="742950" marR="0" indent="-514350">
              <a:lnSpc>
                <a:spcPct val="110000"/>
              </a:lnSpc>
              <a:spcBef>
                <a:spcPts val="0"/>
              </a:spcBef>
              <a:spcAft>
                <a:spcPts val="600"/>
              </a:spcAft>
              <a:buAutoNum type="alphaLcPeriod"/>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biological events (4:3)—all with the long-range goal of preserving the line that would be the source of blessing to the whole world. The genealogy at the end is not a tag-on but the climax of the composition.</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spcBef>
                <a:spcPts val="0"/>
              </a:spcBef>
              <a:spcAft>
                <a:spcPts val="1200"/>
              </a:spcAft>
              <a:buNone/>
            </a:pP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3698358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3A464-26E7-833E-2889-576369EF1316}"/>
              </a:ext>
            </a:extLst>
          </p:cNvPr>
          <p:cNvSpPr>
            <a:spLocks noGrp="1"/>
          </p:cNvSpPr>
          <p:nvPr>
            <p:ph type="title"/>
          </p:nvPr>
        </p:nvSpPr>
        <p:spPr>
          <a:xfrm>
            <a:off x="1695451" y="365125"/>
            <a:ext cx="3124200" cy="6378574"/>
          </a:xfrm>
        </p:spPr>
        <p:txBody>
          <a:bodyPr>
            <a:normAutofit/>
          </a:bodyPr>
          <a:lstStyle/>
          <a:p>
            <a:pPr algn="r">
              <a:lnSpc>
                <a:spcPct val="150000"/>
              </a:lnSpc>
            </a:pPr>
            <a:r>
              <a:rPr lang="en-US" sz="4000" b="1" dirty="0">
                <a:solidFill>
                  <a:srgbClr val="FFFFCC"/>
                </a:solidFill>
                <a:latin typeface="+mn-lt"/>
                <a:ea typeface="SBL BibLit" panose="02000000000000000000" pitchFamily="2" charset="-79"/>
                <a:cs typeface="SBL BibLit" panose="02000000000000000000" pitchFamily="2" charset="-79"/>
              </a:rPr>
              <a:t>Illocutionary Structure </a:t>
            </a:r>
            <a:br>
              <a:rPr lang="en-US" sz="4000" b="1" dirty="0">
                <a:solidFill>
                  <a:srgbClr val="FFFFCC"/>
                </a:solidFill>
                <a:latin typeface="+mn-lt"/>
                <a:ea typeface="SBL BibLit" panose="02000000000000000000" pitchFamily="2" charset="-79"/>
                <a:cs typeface="SBL BibLit" panose="02000000000000000000" pitchFamily="2" charset="-79"/>
              </a:rPr>
            </a:br>
            <a:r>
              <a:rPr lang="en-US" sz="4000" b="1" dirty="0">
                <a:solidFill>
                  <a:srgbClr val="FFFFCC"/>
                </a:solidFill>
                <a:latin typeface="+mn-lt"/>
                <a:ea typeface="SBL BibLit" panose="02000000000000000000" pitchFamily="2" charset="-79"/>
                <a:cs typeface="SBL BibLit" panose="02000000000000000000" pitchFamily="2" charset="-79"/>
              </a:rPr>
              <a:t>of the Book </a:t>
            </a:r>
            <a:br>
              <a:rPr lang="en-US" sz="4000" b="1" dirty="0">
                <a:solidFill>
                  <a:srgbClr val="FFFFCC"/>
                </a:solidFill>
                <a:latin typeface="+mn-lt"/>
                <a:ea typeface="SBL BibLit" panose="02000000000000000000" pitchFamily="2" charset="-79"/>
                <a:cs typeface="SBL BibLit" panose="02000000000000000000" pitchFamily="2" charset="-79"/>
              </a:rPr>
            </a:br>
            <a:r>
              <a:rPr lang="en-US" sz="4000" b="1" dirty="0">
                <a:solidFill>
                  <a:srgbClr val="FFFFCC"/>
                </a:solidFill>
                <a:latin typeface="+mn-lt"/>
                <a:ea typeface="SBL BibLit" panose="02000000000000000000" pitchFamily="2" charset="-79"/>
                <a:cs typeface="SBL BibLit" panose="02000000000000000000" pitchFamily="2" charset="-79"/>
              </a:rPr>
              <a:t>of Ruth</a:t>
            </a:r>
          </a:p>
        </p:txBody>
      </p:sp>
      <p:pic>
        <p:nvPicPr>
          <p:cNvPr id="9" name="Content Placeholder 8">
            <a:extLst>
              <a:ext uri="{FF2B5EF4-FFF2-40B4-BE49-F238E27FC236}">
                <a16:creationId xmlns:a16="http://schemas.microsoft.com/office/drawing/2014/main" id="{82C46E18-9471-915E-E1C0-361FFF201048}"/>
              </a:ext>
            </a:extLst>
          </p:cNvPr>
          <p:cNvPicPr>
            <a:picLocks noGrp="1" noChangeAspect="1"/>
          </p:cNvPicPr>
          <p:nvPr>
            <p:ph idx="1"/>
          </p:nvPr>
        </p:nvPicPr>
        <p:blipFill>
          <a:blip r:embed="rId2"/>
          <a:stretch>
            <a:fillRect/>
          </a:stretch>
        </p:blipFill>
        <p:spPr>
          <a:xfrm>
            <a:off x="5432502" y="19049"/>
            <a:ext cx="5292648" cy="6824911"/>
          </a:xfrm>
        </p:spPr>
      </p:pic>
    </p:spTree>
    <p:extLst>
      <p:ext uri="{BB962C8B-B14F-4D97-AF65-F5344CB8AC3E}">
        <p14:creationId xmlns:p14="http://schemas.microsoft.com/office/powerpoint/2010/main" val="148568820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3A464-26E7-833E-2889-576369EF1316}"/>
              </a:ext>
            </a:extLst>
          </p:cNvPr>
          <p:cNvSpPr>
            <a:spLocks noGrp="1"/>
          </p:cNvSpPr>
          <p:nvPr>
            <p:ph type="title"/>
          </p:nvPr>
        </p:nvSpPr>
        <p:spPr>
          <a:xfrm>
            <a:off x="1695451" y="365125"/>
            <a:ext cx="3124200" cy="6378574"/>
          </a:xfrm>
        </p:spPr>
        <p:txBody>
          <a:bodyPr>
            <a:normAutofit/>
          </a:bodyPr>
          <a:lstStyle/>
          <a:p>
            <a:pPr algn="r">
              <a:lnSpc>
                <a:spcPct val="150000"/>
              </a:lnSpc>
            </a:pPr>
            <a:r>
              <a:rPr lang="en-US" sz="4000" b="1" dirty="0">
                <a:solidFill>
                  <a:srgbClr val="FFFFCC"/>
                </a:solidFill>
                <a:latin typeface="+mn-lt"/>
                <a:ea typeface="SBL BibLit" panose="02000000000000000000" pitchFamily="2" charset="-79"/>
                <a:cs typeface="SBL BibLit" panose="02000000000000000000" pitchFamily="2" charset="-79"/>
              </a:rPr>
              <a:t>Illocutionary Structure </a:t>
            </a:r>
            <a:br>
              <a:rPr lang="en-US" sz="4000" b="1" dirty="0">
                <a:solidFill>
                  <a:srgbClr val="FFFFCC"/>
                </a:solidFill>
                <a:latin typeface="+mn-lt"/>
                <a:ea typeface="SBL BibLit" panose="02000000000000000000" pitchFamily="2" charset="-79"/>
                <a:cs typeface="SBL BibLit" panose="02000000000000000000" pitchFamily="2" charset="-79"/>
              </a:rPr>
            </a:br>
            <a:r>
              <a:rPr lang="en-US" sz="4000" b="1" dirty="0">
                <a:solidFill>
                  <a:srgbClr val="FFFFCC"/>
                </a:solidFill>
                <a:latin typeface="+mn-lt"/>
                <a:ea typeface="SBL BibLit" panose="02000000000000000000" pitchFamily="2" charset="-79"/>
                <a:cs typeface="SBL BibLit" panose="02000000000000000000" pitchFamily="2" charset="-79"/>
              </a:rPr>
              <a:t>of the Book </a:t>
            </a:r>
            <a:br>
              <a:rPr lang="en-US" sz="4000" b="1" dirty="0">
                <a:solidFill>
                  <a:srgbClr val="FFFFCC"/>
                </a:solidFill>
                <a:latin typeface="+mn-lt"/>
                <a:ea typeface="SBL BibLit" panose="02000000000000000000" pitchFamily="2" charset="-79"/>
                <a:cs typeface="SBL BibLit" panose="02000000000000000000" pitchFamily="2" charset="-79"/>
              </a:rPr>
            </a:br>
            <a:r>
              <a:rPr lang="en-US" sz="4000" b="1" dirty="0">
                <a:solidFill>
                  <a:srgbClr val="FFFFCC"/>
                </a:solidFill>
                <a:latin typeface="+mn-lt"/>
                <a:ea typeface="SBL BibLit" panose="02000000000000000000" pitchFamily="2" charset="-79"/>
                <a:cs typeface="SBL BibLit" panose="02000000000000000000" pitchFamily="2" charset="-79"/>
              </a:rPr>
              <a:t>of Ruth</a:t>
            </a:r>
          </a:p>
        </p:txBody>
      </p:sp>
      <p:pic>
        <p:nvPicPr>
          <p:cNvPr id="5" name="Content Placeholder 4">
            <a:extLst>
              <a:ext uri="{FF2B5EF4-FFF2-40B4-BE49-F238E27FC236}">
                <a16:creationId xmlns:a16="http://schemas.microsoft.com/office/drawing/2014/main" id="{6576DA75-689C-FDAB-1E6C-560F0D1B8E02}"/>
              </a:ext>
            </a:extLst>
          </p:cNvPr>
          <p:cNvPicPr>
            <a:picLocks noGrp="1" noChangeAspect="1"/>
          </p:cNvPicPr>
          <p:nvPr>
            <p:ph idx="1"/>
          </p:nvPr>
        </p:nvPicPr>
        <p:blipFill>
          <a:blip r:embed="rId2"/>
          <a:stretch>
            <a:fillRect/>
          </a:stretch>
        </p:blipFill>
        <p:spPr>
          <a:xfrm>
            <a:off x="482413" y="-1258305"/>
            <a:ext cx="11233337" cy="14195670"/>
          </a:xfrm>
          <a:prstGeom prst="rect">
            <a:avLst/>
          </a:prstGeom>
        </p:spPr>
      </p:pic>
    </p:spTree>
    <p:extLst>
      <p:ext uri="{BB962C8B-B14F-4D97-AF65-F5344CB8AC3E}">
        <p14:creationId xmlns:p14="http://schemas.microsoft.com/office/powerpoint/2010/main" val="219536905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3A464-26E7-833E-2889-576369EF1316}"/>
              </a:ext>
            </a:extLst>
          </p:cNvPr>
          <p:cNvSpPr>
            <a:spLocks noGrp="1"/>
          </p:cNvSpPr>
          <p:nvPr>
            <p:ph type="title"/>
          </p:nvPr>
        </p:nvSpPr>
        <p:spPr>
          <a:xfrm>
            <a:off x="1695451" y="365125"/>
            <a:ext cx="3124200" cy="6378574"/>
          </a:xfrm>
        </p:spPr>
        <p:txBody>
          <a:bodyPr>
            <a:normAutofit/>
          </a:bodyPr>
          <a:lstStyle/>
          <a:p>
            <a:pPr algn="r">
              <a:lnSpc>
                <a:spcPct val="150000"/>
              </a:lnSpc>
            </a:pPr>
            <a:r>
              <a:rPr lang="en-US" sz="4000" b="1" dirty="0">
                <a:solidFill>
                  <a:srgbClr val="FFFFCC"/>
                </a:solidFill>
                <a:latin typeface="+mn-lt"/>
                <a:ea typeface="SBL BibLit" panose="02000000000000000000" pitchFamily="2" charset="-79"/>
                <a:cs typeface="SBL BibLit" panose="02000000000000000000" pitchFamily="2" charset="-79"/>
              </a:rPr>
              <a:t>Illocutionary Structure </a:t>
            </a:r>
            <a:br>
              <a:rPr lang="en-US" sz="4000" b="1" dirty="0">
                <a:solidFill>
                  <a:srgbClr val="FFFFCC"/>
                </a:solidFill>
                <a:latin typeface="+mn-lt"/>
                <a:ea typeface="SBL BibLit" panose="02000000000000000000" pitchFamily="2" charset="-79"/>
                <a:cs typeface="SBL BibLit" panose="02000000000000000000" pitchFamily="2" charset="-79"/>
              </a:rPr>
            </a:br>
            <a:r>
              <a:rPr lang="en-US" sz="4000" b="1" dirty="0">
                <a:solidFill>
                  <a:srgbClr val="FFFFCC"/>
                </a:solidFill>
                <a:latin typeface="+mn-lt"/>
                <a:ea typeface="SBL BibLit" panose="02000000000000000000" pitchFamily="2" charset="-79"/>
                <a:cs typeface="SBL BibLit" panose="02000000000000000000" pitchFamily="2" charset="-79"/>
              </a:rPr>
              <a:t>of the Book </a:t>
            </a:r>
            <a:br>
              <a:rPr lang="en-US" sz="4000" b="1" dirty="0">
                <a:solidFill>
                  <a:srgbClr val="FFFFCC"/>
                </a:solidFill>
                <a:latin typeface="+mn-lt"/>
                <a:ea typeface="SBL BibLit" panose="02000000000000000000" pitchFamily="2" charset="-79"/>
                <a:cs typeface="SBL BibLit" panose="02000000000000000000" pitchFamily="2" charset="-79"/>
              </a:rPr>
            </a:br>
            <a:r>
              <a:rPr lang="en-US" sz="4000" b="1" dirty="0">
                <a:solidFill>
                  <a:srgbClr val="FFFFCC"/>
                </a:solidFill>
                <a:latin typeface="+mn-lt"/>
                <a:ea typeface="SBL BibLit" panose="02000000000000000000" pitchFamily="2" charset="-79"/>
                <a:cs typeface="SBL BibLit" panose="02000000000000000000" pitchFamily="2" charset="-79"/>
              </a:rPr>
              <a:t>of Ruth</a:t>
            </a:r>
          </a:p>
        </p:txBody>
      </p:sp>
      <p:sp>
        <p:nvSpPr>
          <p:cNvPr id="4" name="Content Placeholder 3">
            <a:extLst>
              <a:ext uri="{FF2B5EF4-FFF2-40B4-BE49-F238E27FC236}">
                <a16:creationId xmlns:a16="http://schemas.microsoft.com/office/drawing/2014/main" id="{FE9D5E0F-A131-8D4A-21DA-D31C919C9E73}"/>
              </a:ext>
            </a:extLst>
          </p:cNvPr>
          <p:cNvSpPr>
            <a:spLocks noGrp="1"/>
          </p:cNvSpPr>
          <p:nvPr>
            <p:ph idx="1"/>
          </p:nvPr>
        </p:nvSpPr>
        <p:spPr/>
        <p:txBody>
          <a:bodyPr/>
          <a:lstStyle/>
          <a:p>
            <a:endParaRPr lang="en-US"/>
          </a:p>
        </p:txBody>
      </p:sp>
      <p:pic>
        <p:nvPicPr>
          <p:cNvPr id="8" name="Picture 7">
            <a:extLst>
              <a:ext uri="{FF2B5EF4-FFF2-40B4-BE49-F238E27FC236}">
                <a16:creationId xmlns:a16="http://schemas.microsoft.com/office/drawing/2014/main" id="{0E8EBAEB-079E-B16F-EA3A-655989686066}"/>
              </a:ext>
            </a:extLst>
          </p:cNvPr>
          <p:cNvPicPr>
            <a:picLocks noChangeAspect="1"/>
          </p:cNvPicPr>
          <p:nvPr/>
        </p:nvPicPr>
        <p:blipFill>
          <a:blip r:embed="rId2"/>
          <a:stretch>
            <a:fillRect/>
          </a:stretch>
        </p:blipFill>
        <p:spPr>
          <a:xfrm>
            <a:off x="444403" y="-8682534"/>
            <a:ext cx="11366597" cy="15410046"/>
          </a:xfrm>
          <a:prstGeom prst="rect">
            <a:avLst/>
          </a:prstGeom>
        </p:spPr>
      </p:pic>
    </p:spTree>
    <p:extLst>
      <p:ext uri="{BB962C8B-B14F-4D97-AF65-F5344CB8AC3E}">
        <p14:creationId xmlns:p14="http://schemas.microsoft.com/office/powerpoint/2010/main" val="224933552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2050" name="Picture 2" descr="C:\Users\dblock\Dropbox\Ruth HMS\Plot of Ruth Diagra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431516"/>
            <a:ext cx="10515600" cy="6073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882819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29148" y="593686"/>
            <a:ext cx="10333703" cy="756649"/>
          </a:xfrm>
        </p:spPr>
        <p:txBody>
          <a:bodyPr>
            <a:normAutofit fontScale="90000"/>
          </a:bodyPr>
          <a:lstStyle/>
          <a:p>
            <a:pPr algn="ct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What do readers of Ruth do with the author’s words?</a:t>
            </a:r>
          </a:p>
        </p:txBody>
      </p:sp>
      <p:sp>
        <p:nvSpPr>
          <p:cNvPr id="5" name="Content Placeholder 4"/>
          <p:cNvSpPr>
            <a:spLocks noGrp="1"/>
          </p:cNvSpPr>
          <p:nvPr>
            <p:ph idx="1"/>
          </p:nvPr>
        </p:nvSpPr>
        <p:spPr>
          <a:xfrm>
            <a:off x="629266" y="1350335"/>
            <a:ext cx="11289832" cy="5379411"/>
          </a:xfrm>
        </p:spPr>
        <p:txBody>
          <a:bodyPr>
            <a:normAutofit fontScale="92500"/>
          </a:bodyPr>
          <a:lstStyle/>
          <a:p>
            <a:pPr marL="0" indent="0">
              <a:spcBef>
                <a:spcPts val="600"/>
              </a:spcBef>
              <a:spcAft>
                <a:spcPts val="600"/>
              </a:spcAft>
              <a:buNone/>
              <a:tabLst>
                <a:tab pos="457200" algn="l"/>
              </a:tabLst>
            </a:pPr>
            <a:r>
              <a:rPr lang="en-US" sz="4000" b="1" dirty="0">
                <a:solidFill>
                  <a:srgbClr val="230000"/>
                </a:solidFill>
                <a:highlight>
                  <a:srgbClr val="00FF00"/>
                </a:highlight>
                <a:latin typeface="Calibri" panose="020F0502020204030204" pitchFamily="34" charset="0"/>
                <a:ea typeface="SBL BibLit" panose="02000000000000000000" pitchFamily="2" charset="-79"/>
                <a:cs typeface="Calibri" panose="020F0502020204030204" pitchFamily="34" charset="0"/>
              </a:rPr>
              <a:t>C. Perlocution:</a:t>
            </a:r>
            <a:r>
              <a:rPr lang="en-US" sz="4000" b="1" dirty="0">
                <a:solidFill>
                  <a:srgbClr val="230000"/>
                </a:solidFill>
                <a:latin typeface="Calibri" panose="020F0502020204030204" pitchFamily="34" charset="0"/>
                <a:ea typeface="SBL BibLit" panose="02000000000000000000" pitchFamily="2" charset="-79"/>
                <a:cs typeface="Calibri" panose="020F0502020204030204" pitchFamily="34" charset="0"/>
              </a:rPr>
              <a:t> </a:t>
            </a:r>
            <a:r>
              <a:rPr lang="en-US" sz="4000" b="1" dirty="0">
                <a:solidFill>
                  <a:schemeClr val="accent4">
                    <a:lumMod val="40000"/>
                    <a:lumOff val="60000"/>
                  </a:schemeClr>
                </a:solidFill>
                <a:latin typeface="Calibri" panose="020F0502020204030204" pitchFamily="34" charset="0"/>
                <a:ea typeface="SBL BibLit" panose="02000000000000000000" pitchFamily="2" charset="-79"/>
                <a:cs typeface="Calibri" panose="020F0502020204030204" pitchFamily="34" charset="0"/>
              </a:rPr>
              <a:t>	</a:t>
            </a:r>
          </a:p>
          <a:p>
            <a:pPr marL="688975" indent="-688975">
              <a:lnSpc>
                <a:spcPct val="110000"/>
              </a:lnSpc>
              <a:spcBef>
                <a:spcPts val="600"/>
              </a:spcBef>
              <a:spcAft>
                <a:spcPts val="600"/>
              </a:spcAft>
              <a:buNone/>
              <a:tabLst>
                <a:tab pos="688975"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1.	They read it as a beautiful but independent fictional short story (located in the Writings rather than Former Prophets of the Jewish canon encourages this).</a:t>
            </a:r>
          </a:p>
          <a:p>
            <a:pPr marL="688975" indent="-688975">
              <a:lnSpc>
                <a:spcPct val="110000"/>
              </a:lnSpc>
              <a:spcBef>
                <a:spcPts val="600"/>
              </a:spcBef>
              <a:spcAft>
                <a:spcPts val="600"/>
              </a:spcAft>
              <a:buNone/>
              <a:tabLst>
                <a:tab pos="688975"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2.	They read it as social manifesto, pushing a feminist agenda in a patriarchal world or an anti-racist agenda in the world of Ezra and Nehemiah. 	 </a:t>
            </a:r>
          </a:p>
        </p:txBody>
      </p:sp>
    </p:spTree>
    <p:extLst>
      <p:ext uri="{BB962C8B-B14F-4D97-AF65-F5344CB8AC3E}">
        <p14:creationId xmlns:p14="http://schemas.microsoft.com/office/powerpoint/2010/main" val="870722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29148" y="572421"/>
            <a:ext cx="10333703" cy="756649"/>
          </a:xfrm>
        </p:spPr>
        <p:txBody>
          <a:bodyPr>
            <a:normAutofit/>
          </a:bodyPr>
          <a:lstStyle/>
          <a:p>
            <a:pPr algn="ct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What should we do with the author’s words?</a:t>
            </a:r>
          </a:p>
        </p:txBody>
      </p:sp>
      <p:sp>
        <p:nvSpPr>
          <p:cNvPr id="5" name="Content Placeholder 4"/>
          <p:cNvSpPr>
            <a:spLocks noGrp="1"/>
          </p:cNvSpPr>
          <p:nvPr>
            <p:ph idx="1"/>
          </p:nvPr>
        </p:nvSpPr>
        <p:spPr>
          <a:xfrm>
            <a:off x="116958" y="1329070"/>
            <a:ext cx="11617842" cy="5400676"/>
          </a:xfrm>
        </p:spPr>
        <p:txBody>
          <a:bodyPr>
            <a:normAutofit lnSpcReduction="10000"/>
          </a:bodyPr>
          <a:lstStyle/>
          <a:p>
            <a:pPr marL="0" indent="0">
              <a:spcBef>
                <a:spcPts val="600"/>
              </a:spcBef>
              <a:spcAft>
                <a:spcPts val="600"/>
              </a:spcAft>
              <a:buNone/>
            </a:pPr>
            <a:r>
              <a:rPr lang="en-US" sz="4000" b="1" dirty="0">
                <a:solidFill>
                  <a:srgbClr val="1E0000"/>
                </a:solidFill>
                <a:highlight>
                  <a:srgbClr val="00FF00"/>
                </a:highlight>
                <a:latin typeface="Calibri" panose="020F0502020204030204" pitchFamily="34" charset="0"/>
                <a:ea typeface="SBL BibLit" panose="02000000000000000000" pitchFamily="2" charset="-79"/>
                <a:cs typeface="Calibri" panose="020F0502020204030204" pitchFamily="34" charset="0"/>
              </a:rPr>
              <a:t>Perlocution:</a:t>
            </a:r>
            <a:r>
              <a:rPr lang="en-US" sz="4000" b="1" dirty="0">
                <a:solidFill>
                  <a:schemeClr val="accent4">
                    <a:lumMod val="40000"/>
                    <a:lumOff val="60000"/>
                  </a:schemeClr>
                </a:solidFill>
                <a:latin typeface="Calibri" panose="020F0502020204030204" pitchFamily="34" charset="0"/>
                <a:ea typeface="SBL BibLit" panose="02000000000000000000" pitchFamily="2" charset="-79"/>
                <a:cs typeface="Calibri" panose="020F0502020204030204" pitchFamily="34" charset="0"/>
              </a:rPr>
              <a:t> 	</a:t>
            </a:r>
          </a:p>
          <a:p>
            <a:pPr marL="688975" indent="-688975">
              <a:lnSpc>
                <a:spcPct val="110000"/>
              </a:lnSpc>
              <a:spcBef>
                <a:spcPts val="600"/>
              </a:spcBef>
              <a:spcAft>
                <a:spcPts val="600"/>
              </a:spcAft>
              <a:buNone/>
              <a:tabLst>
                <a:tab pos="688975"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1.	Read the book within its historical context—as a bridge between Judges and Samuel, between the darkness of the pre-monarchic period and the hope represented by David.</a:t>
            </a:r>
          </a:p>
          <a:p>
            <a:pPr marL="688975" indent="-688975">
              <a:lnSpc>
                <a:spcPct val="110000"/>
              </a:lnSpc>
              <a:spcBef>
                <a:spcPts val="600"/>
              </a:spcBef>
              <a:spcAft>
                <a:spcPts val="600"/>
              </a:spcAft>
              <a:buNone/>
              <a:tabLst>
                <a:tab pos="688975"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	This explains the rare reference to Bethlehemites as </a:t>
            </a:r>
            <a:r>
              <a:rPr lang="en-US" sz="4000" b="1" dirty="0" err="1">
                <a:solidFill>
                  <a:srgbClr val="FFFFCC"/>
                </a:solidFill>
                <a:latin typeface="Calibri" panose="020F0502020204030204" pitchFamily="34" charset="0"/>
                <a:ea typeface="SBL BibLit" panose="02000000000000000000" pitchFamily="2" charset="-79"/>
                <a:cs typeface="Calibri" panose="020F0502020204030204" pitchFamily="34" charset="0"/>
              </a:rPr>
              <a:t>Ephrathites</a:t>
            </a: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 (1:4 and 4:11; cf. Mic 5:1[Heb. 1] and Gen 35:16–19; 48:7).</a:t>
            </a:r>
          </a:p>
          <a:p>
            <a:pPr marL="688975" indent="-688975">
              <a:lnSpc>
                <a:spcPct val="110000"/>
              </a:lnSpc>
              <a:spcBef>
                <a:spcPts val="600"/>
              </a:spcBef>
              <a:spcAft>
                <a:spcPts val="600"/>
              </a:spcAft>
              <a:buNone/>
              <a:tabLst>
                <a:tab pos="688975" algn="l"/>
              </a:tabLst>
            </a:pPr>
            <a:endParaRPr lang="en-US" sz="4000" b="1" dirty="0">
              <a:solidFill>
                <a:schemeClr val="accent4">
                  <a:lumMod val="40000"/>
                  <a:lumOff val="60000"/>
                </a:schemeClr>
              </a:solidFill>
              <a:latin typeface="Calibri" panose="020F0502020204030204" pitchFamily="34" charset="0"/>
              <a:ea typeface="SBL BibLit" panose="02000000000000000000" pitchFamily="2" charset="-79"/>
              <a:cs typeface="Calibri" panose="020F0502020204030204" pitchFamily="34" charset="0"/>
            </a:endParaRPr>
          </a:p>
        </p:txBody>
      </p:sp>
    </p:spTree>
    <p:extLst>
      <p:ext uri="{BB962C8B-B14F-4D97-AF65-F5344CB8AC3E}">
        <p14:creationId xmlns:p14="http://schemas.microsoft.com/office/powerpoint/2010/main" val="808048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29148" y="532291"/>
            <a:ext cx="10333703" cy="756649"/>
          </a:xfrm>
        </p:spPr>
        <p:txBody>
          <a:bodyPr>
            <a:normAutofit/>
          </a:bodyPr>
          <a:lstStyle/>
          <a:p>
            <a:pPr algn="ct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What should we do with the author’s words?</a:t>
            </a:r>
          </a:p>
        </p:txBody>
      </p:sp>
      <p:sp>
        <p:nvSpPr>
          <p:cNvPr id="5" name="Content Placeholder 4"/>
          <p:cNvSpPr>
            <a:spLocks noGrp="1"/>
          </p:cNvSpPr>
          <p:nvPr>
            <p:ph idx="1"/>
          </p:nvPr>
        </p:nvSpPr>
        <p:spPr>
          <a:xfrm>
            <a:off x="244549" y="1499191"/>
            <a:ext cx="11600121" cy="5230555"/>
          </a:xfrm>
        </p:spPr>
        <p:txBody>
          <a:bodyPr>
            <a:normAutofit lnSpcReduction="10000"/>
          </a:bodyPr>
          <a:lstStyle/>
          <a:p>
            <a:pPr marL="0" indent="0">
              <a:spcBef>
                <a:spcPts val="600"/>
              </a:spcBef>
              <a:spcAft>
                <a:spcPts val="600"/>
              </a:spcAft>
              <a:buNone/>
            </a:pPr>
            <a:r>
              <a:rPr lang="en-US" sz="4000" b="1" dirty="0">
                <a:solidFill>
                  <a:srgbClr val="1E0000"/>
                </a:solidFill>
                <a:highlight>
                  <a:srgbClr val="00FF00"/>
                </a:highlight>
                <a:latin typeface="Calibri" panose="020F0502020204030204" pitchFamily="34" charset="0"/>
                <a:ea typeface="SBL BibLit" panose="02000000000000000000" pitchFamily="2" charset="-79"/>
                <a:cs typeface="Calibri" panose="020F0502020204030204" pitchFamily="34" charset="0"/>
              </a:rPr>
              <a:t>Perlocution:</a:t>
            </a:r>
            <a:r>
              <a:rPr lang="en-US" sz="4000" b="1" dirty="0">
                <a:solidFill>
                  <a:srgbClr val="1E0000"/>
                </a:solidFill>
                <a:latin typeface="Calibri" panose="020F0502020204030204" pitchFamily="34" charset="0"/>
                <a:ea typeface="SBL BibLit" panose="02000000000000000000" pitchFamily="2" charset="-79"/>
                <a:cs typeface="Calibri" panose="020F0502020204030204" pitchFamily="34" charset="0"/>
              </a:rPr>
              <a:t> 	</a:t>
            </a:r>
          </a:p>
          <a:p>
            <a:pPr marL="688975" indent="-688975">
              <a:lnSpc>
                <a:spcPct val="110000"/>
              </a:lnSpc>
              <a:spcBef>
                <a:spcPts val="600"/>
              </a:spcBef>
              <a:spcAft>
                <a:spcPts val="600"/>
              </a:spcAft>
              <a:buNone/>
              <a:tabLst>
                <a:tab pos="688975"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2.	Read the book within the oldest canonical context we know, inserted into the deuteronomistic history (like Joshua, Judges, 1 Samuel–2 Kings: a record of Israel’s story read through the theological and ethical lens of Deuteronomy.</a:t>
            </a:r>
          </a:p>
          <a:p>
            <a:pPr marL="688975" indent="-688975">
              <a:lnSpc>
                <a:spcPct val="110000"/>
              </a:lnSpc>
              <a:spcBef>
                <a:spcPts val="600"/>
              </a:spcBef>
              <a:spcAft>
                <a:spcPts val="600"/>
              </a:spcAft>
              <a:buNone/>
              <a:tabLst>
                <a:tab pos="688975"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	Boaz is the embodiment of covenant righteousness and love (Deut 16:20). </a:t>
            </a:r>
          </a:p>
        </p:txBody>
      </p:sp>
    </p:spTree>
    <p:extLst>
      <p:ext uri="{BB962C8B-B14F-4D97-AF65-F5344CB8AC3E}">
        <p14:creationId xmlns:p14="http://schemas.microsoft.com/office/powerpoint/2010/main" val="2405287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4C01AB-4D42-4C9A-0792-603DA7320165}"/>
              </a:ext>
            </a:extLst>
          </p:cNvPr>
          <p:cNvSpPr>
            <a:spLocks noGrp="1"/>
          </p:cNvSpPr>
          <p:nvPr>
            <p:ph idx="1"/>
          </p:nvPr>
        </p:nvSpPr>
        <p:spPr>
          <a:xfrm>
            <a:off x="555812" y="717176"/>
            <a:ext cx="11277600" cy="5952565"/>
          </a:xfrm>
        </p:spPr>
        <p:txBody>
          <a:bodyPr>
            <a:normAutofit/>
          </a:bodyPr>
          <a:lstStyle/>
          <a:p>
            <a:pPr marL="573088" indent="-573088">
              <a:lnSpc>
                <a:spcPct val="110000"/>
              </a:lnSpc>
              <a:spcBef>
                <a:spcPts val="0"/>
              </a:spcBef>
              <a:spcAft>
                <a:spcPts val="600"/>
              </a:spcAft>
              <a:buAutoNum type="alphaLcPeriod" startAt="2"/>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Arrangement and Sequence. The narrators worked deliberately at both the macroscopic level and the microscopic level. From our work in the synoptic Gospels we are aware that it is extremely difficult to reconstruct the life of Jesus. The fact is that the ancient authors were interested less in chronology than in making theological statements. Consequently, the chronology is often jumbled and we have difficulty recreating the sequence of events as they actually transpired</a:t>
            </a:r>
            <a:r>
              <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rPr>
              <a:t>.</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9266869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12722" y="648929"/>
            <a:ext cx="10491019" cy="5599471"/>
          </a:xfrm>
        </p:spPr>
        <p:txBody>
          <a:bodyPr>
            <a:normAutofit/>
          </a:bodyPr>
          <a:lstStyle/>
          <a:p>
            <a:pPr marL="688975" indent="-688975">
              <a:spcBef>
                <a:spcPts val="600"/>
              </a:spcBef>
              <a:spcAft>
                <a:spcPts val="600"/>
              </a:spcAft>
              <a:buNone/>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a.	Ruth through the Lens of Speech Act Theory</a:t>
            </a:r>
          </a:p>
          <a:p>
            <a:pPr marL="688975" indent="-688975">
              <a:spcBef>
                <a:spcPts val="600"/>
              </a:spcBef>
              <a:spcAft>
                <a:spcPts val="600"/>
              </a:spcAft>
              <a:buNone/>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b.	Ruth  through the Lens of Covenantal Theology and Ethics</a:t>
            </a:r>
          </a:p>
          <a:p>
            <a:pPr marL="1376363" indent="-687388">
              <a:spcBef>
                <a:spcPts val="600"/>
              </a:spcBef>
              <a:spcAft>
                <a:spcPts val="600"/>
              </a:spcAft>
              <a:buNone/>
              <a:tabLst>
                <a:tab pos="1376363"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	Elimelech and Naomi: pictures of compromised godliness</a:t>
            </a:r>
          </a:p>
          <a:p>
            <a:pPr marL="1376363" indent="-687388">
              <a:spcBef>
                <a:spcPts val="600"/>
              </a:spcBef>
              <a:spcAft>
                <a:spcPts val="600"/>
              </a:spcAft>
              <a:buNone/>
              <a:tabLst>
                <a:tab pos="1376363"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	The Hebrew word </a:t>
            </a:r>
            <a:r>
              <a:rPr lang="en-US" sz="4000" b="1" i="1" dirty="0">
                <a:solidFill>
                  <a:srgbClr val="FFFFCC"/>
                </a:solidFill>
                <a:latin typeface="Calibri" panose="020F0502020204030204" pitchFamily="34" charset="0"/>
                <a:ea typeface="SBL BibLit" panose="02000000000000000000" pitchFamily="2" charset="-79"/>
                <a:cs typeface="Calibri" panose="020F0502020204030204" pitchFamily="34" charset="0"/>
              </a:rPr>
              <a:t>ḥesed</a:t>
            </a:r>
          </a:p>
        </p:txBody>
      </p:sp>
    </p:spTree>
    <p:extLst>
      <p:ext uri="{BB962C8B-B14F-4D97-AF65-F5344CB8AC3E}">
        <p14:creationId xmlns:p14="http://schemas.microsoft.com/office/powerpoint/2010/main" val="2594795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16C76-196C-4C77-B3E7-F1FCCEBAB24B}"/>
              </a:ext>
            </a:extLst>
          </p:cNvPr>
          <p:cNvSpPr>
            <a:spLocks noGrp="1"/>
          </p:cNvSpPr>
          <p:nvPr>
            <p:ph type="title"/>
          </p:nvPr>
        </p:nvSpPr>
        <p:spPr/>
        <p:txBody>
          <a:bodyPr/>
          <a:lstStyle/>
          <a:p>
            <a:endParaRPr lang="en-US">
              <a:solidFill>
                <a:schemeClr val="accent4">
                  <a:lumMod val="40000"/>
                  <a:lumOff val="60000"/>
                </a:schemeClr>
              </a:solidFill>
            </a:endParaRPr>
          </a:p>
        </p:txBody>
      </p:sp>
      <p:sp>
        <p:nvSpPr>
          <p:cNvPr id="3" name="Content Placeholder 2">
            <a:extLst>
              <a:ext uri="{FF2B5EF4-FFF2-40B4-BE49-F238E27FC236}">
                <a16:creationId xmlns:a16="http://schemas.microsoft.com/office/drawing/2014/main" id="{59A7D39E-4FCF-4E52-ADA4-15730726B8C7}"/>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3CB90F4F-59E7-4281-AFDB-11255848859B}"/>
              </a:ext>
            </a:extLst>
          </p:cNvPr>
          <p:cNvPicPr>
            <a:picLocks noChangeAspect="1"/>
          </p:cNvPicPr>
          <p:nvPr/>
        </p:nvPicPr>
        <p:blipFill>
          <a:blip r:embed="rId2"/>
          <a:stretch>
            <a:fillRect/>
          </a:stretch>
        </p:blipFill>
        <p:spPr>
          <a:xfrm>
            <a:off x="705062" y="770563"/>
            <a:ext cx="10693417" cy="5589140"/>
          </a:xfrm>
          <a:prstGeom prst="rect">
            <a:avLst/>
          </a:prstGeom>
        </p:spPr>
      </p:pic>
      <p:sp>
        <p:nvSpPr>
          <p:cNvPr id="4" name="Oval 3">
            <a:extLst>
              <a:ext uri="{FF2B5EF4-FFF2-40B4-BE49-F238E27FC236}">
                <a16:creationId xmlns:a16="http://schemas.microsoft.com/office/drawing/2014/main" id="{FEFB29B4-D039-ED5F-A129-C34132814B47}"/>
              </a:ext>
            </a:extLst>
          </p:cNvPr>
          <p:cNvSpPr/>
          <p:nvPr/>
        </p:nvSpPr>
        <p:spPr>
          <a:xfrm>
            <a:off x="3307981" y="4912659"/>
            <a:ext cx="340651" cy="32273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318811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12722" y="903767"/>
            <a:ext cx="10491019" cy="5344633"/>
          </a:xfrm>
        </p:spPr>
        <p:txBody>
          <a:bodyPr>
            <a:normAutofit/>
          </a:bodyPr>
          <a:lstStyle/>
          <a:p>
            <a:pPr marL="688975" indent="-688975">
              <a:spcBef>
                <a:spcPts val="600"/>
              </a:spcBef>
              <a:spcAft>
                <a:spcPts val="600"/>
              </a:spcAft>
              <a:buNone/>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a.	Ruth through the Lens of Speech Act Theory</a:t>
            </a:r>
          </a:p>
          <a:p>
            <a:pPr marL="688975" indent="-688975">
              <a:spcBef>
                <a:spcPts val="600"/>
              </a:spcBef>
              <a:spcAft>
                <a:spcPts val="600"/>
              </a:spcAft>
              <a:buNone/>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b.	Ruth  through the Lens of Covenantal Theology and Ethics</a:t>
            </a:r>
          </a:p>
          <a:p>
            <a:pPr marL="1376363" indent="-687388">
              <a:spcBef>
                <a:spcPts val="600"/>
              </a:spcBef>
              <a:spcAft>
                <a:spcPts val="600"/>
              </a:spcAft>
              <a:buNone/>
              <a:tabLst>
                <a:tab pos="1376363"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	Elimelech and Naomi: pictures of compromised godliness</a:t>
            </a:r>
          </a:p>
          <a:p>
            <a:pPr marL="1376363" indent="-687388">
              <a:spcBef>
                <a:spcPts val="600"/>
              </a:spcBef>
              <a:spcAft>
                <a:spcPts val="600"/>
              </a:spcAft>
              <a:buNone/>
              <a:tabLst>
                <a:tab pos="1376363"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	The Hebrew word </a:t>
            </a:r>
            <a:r>
              <a:rPr lang="en-US" sz="4000" b="1" i="1" dirty="0">
                <a:solidFill>
                  <a:srgbClr val="FFFFCC"/>
                </a:solidFill>
                <a:latin typeface="Calibri" panose="020F0502020204030204" pitchFamily="34" charset="0"/>
                <a:ea typeface="SBL BibLit" panose="02000000000000000000" pitchFamily="2" charset="-79"/>
                <a:cs typeface="Calibri" panose="020F0502020204030204" pitchFamily="34" charset="0"/>
              </a:rPr>
              <a:t>ḥesed</a:t>
            </a:r>
          </a:p>
          <a:p>
            <a:pPr marL="1376363" indent="-687388">
              <a:spcBef>
                <a:spcPts val="600"/>
              </a:spcBef>
              <a:spcAft>
                <a:spcPts val="600"/>
              </a:spcAft>
              <a:buNone/>
              <a:tabLst>
                <a:tab pos="1376363"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	Ruth: a model of feminine nobility (3:11)</a:t>
            </a:r>
          </a:p>
          <a:p>
            <a:pPr marL="1376363" indent="-687388">
              <a:spcBef>
                <a:spcPts val="600"/>
              </a:spcBef>
              <a:spcAft>
                <a:spcPts val="600"/>
              </a:spcAft>
              <a:buNone/>
              <a:tabLst>
                <a:tab pos="1376363"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	Boaz: the embodiment of righteousness	</a:t>
            </a:r>
          </a:p>
        </p:txBody>
      </p:sp>
    </p:spTree>
    <p:extLst>
      <p:ext uri="{BB962C8B-B14F-4D97-AF65-F5344CB8AC3E}">
        <p14:creationId xmlns:p14="http://schemas.microsoft.com/office/powerpoint/2010/main" val="364539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 calcmode="lin" valueType="num">
                                      <p:cBhvr additive="base">
                                        <p:cTn id="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anim calcmode="lin" valueType="num">
                                      <p:cBhvr additive="base">
                                        <p:cTn id="1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718599" y="964058"/>
            <a:ext cx="4335693" cy="4718553"/>
          </a:xfrm>
        </p:spPr>
        <p:txBody>
          <a:bodyPr>
            <a:normAutofit/>
          </a:bodyPr>
          <a:lstStyle/>
          <a:p>
            <a:pPr marL="688975" indent="-688975" defTabSz="688975">
              <a:spcBef>
                <a:spcPts val="600"/>
              </a:spcBef>
              <a:spcAft>
                <a:spcPts val="600"/>
              </a:spcAft>
              <a:buNone/>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3.	Read the book in light of its Christo-telic rather than Christo-centric significance</a:t>
            </a:r>
          </a:p>
          <a:p>
            <a:pPr marL="688975" indent="-688975" defTabSz="688975">
              <a:spcBef>
                <a:spcPts val="600"/>
              </a:spcBef>
              <a:spcAft>
                <a:spcPts val="600"/>
              </a:spcAft>
              <a:buNone/>
            </a:pPr>
            <a:endParaRPr lang="en-US" sz="4000" b="1" dirty="0">
              <a:solidFill>
                <a:schemeClr val="accent4">
                  <a:lumMod val="40000"/>
                  <a:lumOff val="60000"/>
                </a:schemeClr>
              </a:solidFill>
              <a:latin typeface="Calibri" panose="020F0502020204030204" pitchFamily="34" charset="0"/>
              <a:ea typeface="SBL BibLit" panose="02000000000000000000" pitchFamily="2" charset="-79"/>
              <a:cs typeface="Calibri" panose="020F0502020204030204" pitchFamily="34" charset="0"/>
            </a:endParaRPr>
          </a:p>
        </p:txBody>
      </p:sp>
      <p:pic>
        <p:nvPicPr>
          <p:cNvPr id="4" name="Picture 3">
            <a:extLst>
              <a:ext uri="{FF2B5EF4-FFF2-40B4-BE49-F238E27FC236}">
                <a16:creationId xmlns:a16="http://schemas.microsoft.com/office/drawing/2014/main" id="{6645D5DB-F51E-4663-AD3B-C35DF0AD603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5527" y="1326446"/>
            <a:ext cx="7250982" cy="4356165"/>
          </a:xfrm>
          <a:prstGeom prst="rect">
            <a:avLst/>
          </a:prstGeom>
          <a:noFill/>
          <a:ln>
            <a:noFill/>
          </a:ln>
        </p:spPr>
      </p:pic>
    </p:spTree>
    <p:extLst>
      <p:ext uri="{BB962C8B-B14F-4D97-AF65-F5344CB8AC3E}">
        <p14:creationId xmlns:p14="http://schemas.microsoft.com/office/powerpoint/2010/main" val="966278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856307" y="951358"/>
            <a:ext cx="4335693" cy="4718553"/>
          </a:xfrm>
        </p:spPr>
        <p:txBody>
          <a:bodyPr>
            <a:normAutofit/>
          </a:bodyPr>
          <a:lstStyle/>
          <a:p>
            <a:pPr marL="688975" indent="-688975" defTabSz="688975">
              <a:spcBef>
                <a:spcPts val="600"/>
              </a:spcBef>
              <a:spcAft>
                <a:spcPts val="600"/>
              </a:spcAft>
              <a:buNone/>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3.	Read the book in light of its Christo-telic rather than Christo-centric significance</a:t>
            </a:r>
          </a:p>
          <a:p>
            <a:pPr marL="688975" indent="-688975" defTabSz="688975">
              <a:spcBef>
                <a:spcPts val="600"/>
              </a:spcBef>
              <a:spcAft>
                <a:spcPts val="600"/>
              </a:spcAft>
              <a:buNone/>
            </a:pPr>
            <a:endParaRPr lang="en-US" sz="4000" b="1" dirty="0">
              <a:solidFill>
                <a:schemeClr val="accent4">
                  <a:lumMod val="40000"/>
                  <a:lumOff val="60000"/>
                </a:schemeClr>
              </a:solidFill>
              <a:latin typeface="Calibri" panose="020F0502020204030204" pitchFamily="34" charset="0"/>
              <a:ea typeface="SBL BibLit" panose="02000000000000000000" pitchFamily="2" charset="-79"/>
              <a:cs typeface="Calibri" panose="020F0502020204030204" pitchFamily="34" charset="0"/>
            </a:endParaRPr>
          </a:p>
        </p:txBody>
      </p:sp>
      <p:pic>
        <p:nvPicPr>
          <p:cNvPr id="3" name="Picture 2">
            <a:extLst>
              <a:ext uri="{FF2B5EF4-FFF2-40B4-BE49-F238E27FC236}">
                <a16:creationId xmlns:a16="http://schemas.microsoft.com/office/drawing/2014/main" id="{D34E26D6-3979-49EB-8B9D-4315762F50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3736" y="1188089"/>
            <a:ext cx="7412571" cy="4718553"/>
          </a:xfrm>
          <a:prstGeom prst="rect">
            <a:avLst/>
          </a:prstGeom>
          <a:noFill/>
          <a:ln>
            <a:noFill/>
          </a:ln>
        </p:spPr>
      </p:pic>
    </p:spTree>
    <p:extLst>
      <p:ext uri="{BB962C8B-B14F-4D97-AF65-F5344CB8AC3E}">
        <p14:creationId xmlns:p14="http://schemas.microsoft.com/office/powerpoint/2010/main" val="2337237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71715" y="414669"/>
            <a:ext cx="10186219" cy="1074033"/>
          </a:xfrm>
        </p:spPr>
        <p:txBody>
          <a:bodyPr>
            <a:normAutofit/>
          </a:bodyPr>
          <a:lstStyle/>
          <a:p>
            <a:pPr marL="0" indent="0">
              <a:buNone/>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a.	The Key: Micah 5:2–5a</a:t>
            </a:r>
          </a:p>
        </p:txBody>
      </p:sp>
      <p:sp>
        <p:nvSpPr>
          <p:cNvPr id="5" name="Content Placeholder 4"/>
          <p:cNvSpPr>
            <a:spLocks noGrp="1"/>
          </p:cNvSpPr>
          <p:nvPr>
            <p:ph idx="1"/>
          </p:nvPr>
        </p:nvSpPr>
        <p:spPr>
          <a:xfrm>
            <a:off x="806243" y="1342103"/>
            <a:ext cx="10717162" cy="5515897"/>
          </a:xfrm>
        </p:spPr>
        <p:txBody>
          <a:bodyPr>
            <a:normAutofit/>
          </a:bodyPr>
          <a:lstStyle/>
          <a:p>
            <a:pPr marL="0" indent="0">
              <a:lnSpc>
                <a:spcPct val="100000"/>
              </a:lnSpc>
              <a:buNone/>
            </a:pPr>
            <a:r>
              <a:rPr lang="en-US" sz="3600" b="1" dirty="0">
                <a:solidFill>
                  <a:srgbClr val="FFFFCC"/>
                </a:solidFill>
              </a:rPr>
              <a:t>But you, Bethlehem Ephrathah, </a:t>
            </a:r>
          </a:p>
          <a:p>
            <a:pPr marL="0" indent="0">
              <a:lnSpc>
                <a:spcPct val="100000"/>
              </a:lnSpc>
              <a:buNone/>
            </a:pPr>
            <a:r>
              <a:rPr lang="en-US" sz="3600" b="1" dirty="0">
                <a:solidFill>
                  <a:srgbClr val="FFFFCC"/>
                </a:solidFill>
              </a:rPr>
              <a:t>though you are small among the clans of Judah, </a:t>
            </a:r>
          </a:p>
          <a:p>
            <a:pPr marL="0" indent="0">
              <a:lnSpc>
                <a:spcPct val="100000"/>
              </a:lnSpc>
              <a:buNone/>
            </a:pPr>
            <a:r>
              <a:rPr lang="en-US" sz="3600" b="1" dirty="0">
                <a:solidFill>
                  <a:srgbClr val="FFFFCC"/>
                </a:solidFill>
              </a:rPr>
              <a:t>out of you will come for me </a:t>
            </a:r>
          </a:p>
          <a:p>
            <a:pPr marL="0" indent="0">
              <a:lnSpc>
                <a:spcPct val="100000"/>
              </a:lnSpc>
              <a:buNone/>
            </a:pPr>
            <a:r>
              <a:rPr lang="en-US" sz="3600" b="1" dirty="0">
                <a:solidFill>
                  <a:srgbClr val="FFFFCC"/>
                </a:solidFill>
              </a:rPr>
              <a:t>one who will be ruler over Israel,</a:t>
            </a:r>
          </a:p>
          <a:p>
            <a:pPr marL="0" indent="0">
              <a:lnSpc>
                <a:spcPct val="100000"/>
              </a:lnSpc>
              <a:buNone/>
            </a:pPr>
            <a:r>
              <a:rPr lang="en-US" sz="3600" b="1" dirty="0">
                <a:solidFill>
                  <a:srgbClr val="FFFFCC"/>
                </a:solidFill>
              </a:rPr>
              <a:t>whose origins are from of old, from ancient times.</a:t>
            </a:r>
          </a:p>
          <a:p>
            <a:pPr marL="0" indent="0">
              <a:lnSpc>
                <a:spcPct val="100000"/>
              </a:lnSpc>
              <a:buNone/>
            </a:pPr>
            <a:r>
              <a:rPr lang="en-US" sz="3600" b="1" dirty="0">
                <a:solidFill>
                  <a:srgbClr val="FFFFCC"/>
                </a:solidFill>
              </a:rPr>
              <a:t>Therefore Israel will be abandoned </a:t>
            </a:r>
          </a:p>
          <a:p>
            <a:pPr marL="0" indent="0">
              <a:lnSpc>
                <a:spcPct val="100000"/>
              </a:lnSpc>
              <a:buNone/>
            </a:pPr>
            <a:r>
              <a:rPr lang="en-US" sz="3600" b="1" dirty="0">
                <a:solidFill>
                  <a:srgbClr val="FFFFCC"/>
                </a:solidFill>
              </a:rPr>
              <a:t>until the time when she who is in labor bears a son, </a:t>
            </a:r>
          </a:p>
          <a:p>
            <a:pPr marL="0" indent="0">
              <a:lnSpc>
                <a:spcPct val="100000"/>
              </a:lnSpc>
              <a:buNone/>
            </a:pPr>
            <a:r>
              <a:rPr lang="en-US" sz="3600" b="1" dirty="0">
                <a:solidFill>
                  <a:srgbClr val="FFFFCC"/>
                </a:solidFill>
              </a:rPr>
              <a:t>and the rest of his brothers return to join the Israelites.</a:t>
            </a:r>
          </a:p>
          <a:p>
            <a:pPr marL="0" indent="0">
              <a:buNone/>
            </a:pPr>
            <a:endParaRPr lang="en-US" sz="4400" b="1" dirty="0">
              <a:solidFill>
                <a:schemeClr val="accent4">
                  <a:lumMod val="40000"/>
                  <a:lumOff val="60000"/>
                </a:schemeClr>
              </a:solidFill>
              <a:latin typeface="Calibri" panose="020F0502020204030204" pitchFamily="34" charset="0"/>
              <a:ea typeface="SBL BibLit" panose="02000000000000000000" pitchFamily="2" charset="-79"/>
              <a:cs typeface="Calibri" panose="020F0502020204030204" pitchFamily="34" charset="0"/>
            </a:endParaRPr>
          </a:p>
        </p:txBody>
      </p:sp>
    </p:spTree>
    <p:extLst>
      <p:ext uri="{BB962C8B-B14F-4D97-AF65-F5344CB8AC3E}">
        <p14:creationId xmlns:p14="http://schemas.microsoft.com/office/powerpoint/2010/main" val="64305793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96413" y="353961"/>
            <a:ext cx="10451690" cy="6371304"/>
          </a:xfrm>
        </p:spPr>
        <p:txBody>
          <a:bodyPr>
            <a:normAutofit/>
          </a:bodyPr>
          <a:lstStyle/>
          <a:p>
            <a:pPr marL="0" indent="0">
              <a:lnSpc>
                <a:spcPct val="100000"/>
              </a:lnSpc>
              <a:buNone/>
            </a:pPr>
            <a:r>
              <a:rPr lang="en-US" sz="4000" b="1" dirty="0">
                <a:solidFill>
                  <a:srgbClr val="FFFFCC"/>
                </a:solidFill>
              </a:rPr>
              <a:t>He will stand and shepherd his flock </a:t>
            </a:r>
          </a:p>
          <a:p>
            <a:pPr marL="0" indent="0">
              <a:lnSpc>
                <a:spcPct val="100000"/>
              </a:lnSpc>
              <a:buNone/>
            </a:pPr>
            <a:r>
              <a:rPr lang="en-US" sz="4000" b="1" dirty="0">
                <a:solidFill>
                  <a:srgbClr val="FFFFCC"/>
                </a:solidFill>
              </a:rPr>
              <a:t>in the strength of YHWH, </a:t>
            </a:r>
          </a:p>
          <a:p>
            <a:pPr marL="0" indent="0">
              <a:lnSpc>
                <a:spcPct val="100000"/>
              </a:lnSpc>
              <a:buNone/>
            </a:pPr>
            <a:r>
              <a:rPr lang="en-US" sz="4000" b="1" dirty="0">
                <a:solidFill>
                  <a:srgbClr val="FFFFCC"/>
                </a:solidFill>
              </a:rPr>
              <a:t>in the majesty of the name of YHWH his God.</a:t>
            </a:r>
          </a:p>
          <a:p>
            <a:pPr marL="0" indent="0">
              <a:lnSpc>
                <a:spcPct val="100000"/>
              </a:lnSpc>
              <a:buNone/>
            </a:pPr>
            <a:r>
              <a:rPr lang="en-US" sz="4000" b="1" dirty="0">
                <a:solidFill>
                  <a:srgbClr val="FFFFCC"/>
                </a:solidFill>
              </a:rPr>
              <a:t>And they will live securely,</a:t>
            </a:r>
          </a:p>
          <a:p>
            <a:pPr marL="0" indent="0">
              <a:lnSpc>
                <a:spcPct val="100000"/>
              </a:lnSpc>
              <a:buNone/>
            </a:pPr>
            <a:r>
              <a:rPr lang="en-US" sz="4000" b="1" dirty="0">
                <a:solidFill>
                  <a:srgbClr val="FFFFCC"/>
                </a:solidFill>
              </a:rPr>
              <a:t>for then his greatness will reach </a:t>
            </a:r>
          </a:p>
          <a:p>
            <a:pPr marL="0" indent="0">
              <a:lnSpc>
                <a:spcPct val="100000"/>
              </a:lnSpc>
              <a:buNone/>
            </a:pPr>
            <a:r>
              <a:rPr lang="en-US" sz="4000" b="1" dirty="0">
                <a:solidFill>
                  <a:srgbClr val="FFFFCC"/>
                </a:solidFill>
              </a:rPr>
              <a:t>	to the ends of the earth.</a:t>
            </a:r>
          </a:p>
          <a:p>
            <a:pPr marL="0" indent="0">
              <a:lnSpc>
                <a:spcPct val="100000"/>
              </a:lnSpc>
              <a:buNone/>
            </a:pPr>
            <a:r>
              <a:rPr lang="en-US" sz="4000" b="1" dirty="0">
                <a:solidFill>
                  <a:srgbClr val="FFFFCC"/>
                </a:solidFill>
              </a:rPr>
              <a:t>And he will be our peace.</a:t>
            </a:r>
          </a:p>
          <a:p>
            <a:pPr marL="0" indent="0">
              <a:lnSpc>
                <a:spcPct val="100000"/>
              </a:lnSpc>
              <a:buNone/>
            </a:pPr>
            <a:r>
              <a:rPr lang="en-US" sz="4000" b="1" dirty="0">
                <a:solidFill>
                  <a:srgbClr val="FFFFCC"/>
                </a:solidFill>
              </a:rPr>
              <a:t>(Mic 5:1–4a [5:2–5a] NIV adapted)</a:t>
            </a:r>
          </a:p>
          <a:p>
            <a:pPr marL="0" indent="0">
              <a:buNone/>
            </a:pPr>
            <a:endParaRPr lang="en-US" sz="4000" b="1" dirty="0">
              <a:solidFill>
                <a:schemeClr val="accent4">
                  <a:lumMod val="40000"/>
                  <a:lumOff val="60000"/>
                </a:schemeClr>
              </a:solidFill>
              <a:latin typeface="Calibri" panose="020F0502020204030204" pitchFamily="34" charset="0"/>
              <a:ea typeface="SBL BibLit" panose="02000000000000000000" pitchFamily="2" charset="-79"/>
              <a:cs typeface="Calibri" panose="020F0502020204030204" pitchFamily="34" charset="0"/>
            </a:endParaRPr>
          </a:p>
        </p:txBody>
      </p:sp>
    </p:spTree>
    <p:extLst>
      <p:ext uri="{BB962C8B-B14F-4D97-AF65-F5344CB8AC3E}">
        <p14:creationId xmlns:p14="http://schemas.microsoft.com/office/powerpoint/2010/main" val="100163970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790699" y="1625600"/>
            <a:ext cx="9742539" cy="3568701"/>
          </a:xfrm>
        </p:spPr>
        <p:txBody>
          <a:bodyPr>
            <a:normAutofit/>
          </a:bodyPr>
          <a:lstStyle/>
          <a:p>
            <a:pPr marL="0" indent="0">
              <a:lnSpc>
                <a:spcPct val="100000"/>
              </a:lnSpc>
              <a:buNone/>
              <a:tabLst>
                <a:tab pos="569913"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a.	What about Boaz?</a:t>
            </a:r>
          </a:p>
          <a:p>
            <a:pPr marL="0" indent="0">
              <a:lnSpc>
                <a:spcPct val="100000"/>
              </a:lnSpc>
              <a:buNone/>
              <a:tabLst>
                <a:tab pos="628650"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b.	What about Obed?</a:t>
            </a:r>
          </a:p>
          <a:p>
            <a:pPr marL="0" indent="0">
              <a:lnSpc>
                <a:spcPct val="100000"/>
              </a:lnSpc>
              <a:buNone/>
              <a:tabLst>
                <a:tab pos="628650"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c.	What about Ephrathah?</a:t>
            </a:r>
          </a:p>
          <a:p>
            <a:pPr marL="0" indent="0">
              <a:lnSpc>
                <a:spcPct val="100000"/>
              </a:lnSpc>
              <a:buNone/>
              <a:tabLst>
                <a:tab pos="628650" algn="l"/>
              </a:tabLst>
            </a:pPr>
            <a:r>
              <a:rPr lang="en-US" sz="4000" b="1" dirty="0">
                <a:solidFill>
                  <a:srgbClr val="FFFFCC"/>
                </a:solidFill>
                <a:latin typeface="Calibri" panose="020F0502020204030204" pitchFamily="34" charset="0"/>
                <a:ea typeface="SBL BibLit" panose="02000000000000000000" pitchFamily="2" charset="-79"/>
                <a:cs typeface="Calibri" panose="020F0502020204030204" pitchFamily="34" charset="0"/>
              </a:rPr>
              <a:t>d.	What about God?</a:t>
            </a:r>
            <a:endParaRPr lang="en-US" sz="4800" b="1" dirty="0">
              <a:solidFill>
                <a:srgbClr val="FFFFCC"/>
              </a:solidFill>
              <a:latin typeface="Calibri" panose="020F0502020204030204" pitchFamily="34" charset="0"/>
              <a:ea typeface="SBL BibLit" panose="02000000000000000000" pitchFamily="2" charset="-79"/>
              <a:cs typeface="Calibri" panose="020F0502020204030204" pitchFamily="34" charset="0"/>
            </a:endParaRPr>
          </a:p>
        </p:txBody>
      </p:sp>
    </p:spTree>
    <p:extLst>
      <p:ext uri="{BB962C8B-B14F-4D97-AF65-F5344CB8AC3E}">
        <p14:creationId xmlns:p14="http://schemas.microsoft.com/office/powerpoint/2010/main" val="2768747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A7652-3E3B-9A99-0674-1DA9A839BAD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BB68812-6A3F-16D6-FA67-C54B8E75E4D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1112534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266" y="376519"/>
            <a:ext cx="11663467" cy="6285538"/>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496555" y="1391106"/>
            <a:ext cx="10979524" cy="3821303"/>
          </a:xfrm>
          <a:prstGeom prst="rect">
            <a:avLst/>
          </a:prstGeom>
          <a:noFill/>
        </p:spPr>
        <p:txBody>
          <a:bodyPr wrap="square" rtlCol="0">
            <a:spAutoFit/>
          </a:bodyPr>
          <a:lstStyle/>
          <a:p>
            <a:pPr algn="ctr"/>
            <a:r>
              <a:rPr lang="en-US" sz="5400" b="1" dirty="0">
                <a:solidFill>
                  <a:srgbClr val="220000"/>
                </a:solidFill>
                <a:latin typeface="Matura MT Script Capitals" panose="03020802060602070202" pitchFamily="66" charset="0"/>
              </a:rPr>
              <a:t>Lesson 14</a:t>
            </a: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Lst>
            </a:pPr>
            <a:r>
              <a:rPr lang="en-US" sz="44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The Grace and Glory of God</a:t>
            </a:r>
            <a:endParaRPr lang="en-US" sz="44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Lst>
            </a:pPr>
            <a:r>
              <a:rPr lang="en-US" sz="44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Demonstrated in Raising up Samuel as Prophet, Priest, and Kingmaker in Israel</a:t>
            </a:r>
            <a:endParaRPr lang="en-US" sz="44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a:p>
            <a:pPr marL="0" marR="0" algn="ctr">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44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1–2 Samuel (or is it 1–2 David?)</a:t>
            </a:r>
            <a:endParaRPr lang="en-US" sz="44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677561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2709</TotalTime>
  <Words>17283</Words>
  <Application>Microsoft Macintosh PowerPoint</Application>
  <PresentationFormat>Widescreen</PresentationFormat>
  <Paragraphs>893</Paragraphs>
  <Slides>211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211</vt:i4>
      </vt:variant>
    </vt:vector>
  </HeadingPairs>
  <TitlesOfParts>
    <vt:vector size="218" baseType="lpstr">
      <vt:lpstr>Arial</vt:lpstr>
      <vt:lpstr>Calibri</vt:lpstr>
      <vt:lpstr>Calibri Light</vt:lpstr>
      <vt:lpstr>Matura MT Script Capitals</vt:lpstr>
      <vt:lpstr>SBL BibLit</vt:lpstr>
      <vt:lpstr>Times New Roman</vt:lpstr>
      <vt:lpstr>Office Theme</vt:lpstr>
      <vt:lpstr>PowerPoint Presentation</vt:lpstr>
      <vt:lpstr>PowerPoint Presentation</vt:lpstr>
      <vt:lpstr>PowerPoint Presentation</vt:lpstr>
      <vt:lpstr>A. Principles for Interpreting the Historiographic Writings of the First Testament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Added Note on Authorship</vt:lpstr>
      <vt:lpstr>PowerPoint Presentation</vt:lpstr>
      <vt:lpstr>PowerPoint Presentation</vt:lpstr>
      <vt:lpstr>A.  Joshua</vt:lpstr>
      <vt:lpstr>PowerPoint Presentation</vt:lpstr>
      <vt:lpstr>PowerPoint Presentation</vt:lpstr>
      <vt:lpstr>PowerPoint Presentation</vt:lpstr>
      <vt:lpstr>PowerPoint Presentation</vt:lpstr>
      <vt:lpstr>The Structure  of the Book  of Joshua</vt:lpstr>
      <vt:lpstr>The Structure  of the Book  of Joshua</vt:lpstr>
      <vt:lpstr>The Structure  of the Book  of Joshua</vt:lpstr>
      <vt:lpstr>PowerPoint Presentation</vt:lpstr>
      <vt:lpstr>B.  Judges</vt:lpstr>
      <vt:lpstr>B.  Judges</vt:lpstr>
      <vt:lpstr>PowerPoint Presentation</vt:lpstr>
      <vt:lpstr>Judges 2:6–10</vt:lpstr>
      <vt:lpstr>Judges 2:6–10</vt:lpstr>
      <vt:lpstr>PowerPoint Presentation</vt:lpstr>
      <vt:lpstr>PowerPoint Presentation</vt:lpstr>
      <vt:lpstr>PowerPoint Presentation</vt:lpstr>
      <vt:lpstr>The Structure  of the Book  of Judges</vt:lpstr>
      <vt:lpstr>The Structure  of the Book  of Judges</vt:lpstr>
      <vt:lpstr>The Structure  of the Book  of Judges</vt:lpstr>
      <vt:lpstr>PowerPoint Presentation</vt:lpstr>
      <vt:lpstr>PowerPoint Presentation</vt:lpstr>
      <vt:lpstr>PowerPoint Presentation</vt:lpstr>
      <vt:lpstr>PowerPoint Presentation</vt:lpstr>
      <vt:lpstr>Why is this book called “Ruth”?</vt:lpstr>
      <vt:lpstr>PowerPoint Presentation</vt:lpstr>
      <vt:lpstr>PowerPoint Presentation</vt:lpstr>
      <vt:lpstr>The Fluid Location of Ruth in the Canon</vt:lpstr>
      <vt:lpstr>PowerPoint Presentation</vt:lpstr>
      <vt:lpstr>PowerPoint Presentation</vt:lpstr>
      <vt:lpstr>Ruth through the Lens of Speech Act Theory</vt:lpstr>
      <vt:lpstr>PowerPoint Presentation</vt:lpstr>
      <vt:lpstr>What does the author of Ruth do with words?</vt:lpstr>
      <vt:lpstr>Locutionary Theme and Outline:  The Emptying and Filling of Naomi</vt:lpstr>
      <vt:lpstr>PowerPoint Presentation</vt:lpstr>
      <vt:lpstr>PowerPoint Presentation</vt:lpstr>
      <vt:lpstr>PowerPoint Presentation</vt:lpstr>
      <vt:lpstr>The Author of Ruth’s Historical Vision</vt:lpstr>
      <vt:lpstr>PowerPoint Presentation</vt:lpstr>
      <vt:lpstr>PowerPoint Presentation</vt:lpstr>
      <vt:lpstr>PowerPoint Presentation</vt:lpstr>
      <vt:lpstr>PowerPoint Presentation</vt:lpstr>
      <vt:lpstr>PowerPoint Presentation</vt:lpstr>
      <vt:lpstr>Illocutionary Structure  of the Book  of Ruth</vt:lpstr>
      <vt:lpstr>Illocutionary Structure  of the Book  of Ruth</vt:lpstr>
      <vt:lpstr>Illocutionary Structure  of the Book  of Ruth</vt:lpstr>
      <vt:lpstr>PowerPoint Presentation</vt:lpstr>
      <vt:lpstr>What do readers of Ruth do with the author’s words?</vt:lpstr>
      <vt:lpstr>What should we do with the author’s words?</vt:lpstr>
      <vt:lpstr>What should we do with the author’s words?</vt:lpstr>
      <vt:lpstr>PowerPoint Presentation</vt:lpstr>
      <vt:lpstr>PowerPoint Presentation</vt:lpstr>
      <vt:lpstr>PowerPoint Presentation</vt:lpstr>
      <vt:lpstr>PowerPoint Presentation</vt:lpstr>
      <vt:lpstr>PowerPoint Presentation</vt:lpstr>
      <vt:lpstr>a. The Key: Micah 5:2–5a</vt:lpstr>
      <vt:lpstr>PowerPoint Presentation</vt:lpstr>
      <vt:lpstr>PowerPoint Presentation</vt:lpstr>
      <vt:lpstr>PowerPoint Presentation</vt:lpstr>
      <vt:lpstr>PowerPoint Presentation</vt:lpstr>
      <vt:lpstr>1. Introductory Comments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Introductory Comments</vt:lpstr>
      <vt:lpstr>A. Introductory Comments</vt:lpstr>
      <vt:lpstr>a. David Anticipated</vt:lpstr>
      <vt:lpstr>PowerPoint Presentation</vt:lpstr>
      <vt:lpstr>PowerPoint Presentation</vt:lpstr>
      <vt:lpstr>PowerPoint Presentation</vt:lpstr>
      <vt:lpstr>a. David and His Reign Described in Samuel-Kings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 David Celebrated in Chronicles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David: The Man after God’s Own Heart/Mind Outline of 1 Samuel 16:1–1 Kings 5:22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The Text of 2 Samuel 7:1–19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The Importance of this Text</vt:lpstr>
      <vt:lpstr>1. The Importance of this Text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Block</dc:creator>
  <cp:lastModifiedBy>Bill Mounce</cp:lastModifiedBy>
  <cp:revision>13</cp:revision>
  <dcterms:created xsi:type="dcterms:W3CDTF">2023-04-08T00:33:34Z</dcterms:created>
  <dcterms:modified xsi:type="dcterms:W3CDTF">2023-06-01T18:01:14Z</dcterms:modified>
</cp:coreProperties>
</file>